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7" r:id="rId2"/>
    <p:sldMasterId id="2147483743" r:id="rId3"/>
    <p:sldMasterId id="2147483650" r:id="rId4"/>
    <p:sldMasterId id="2147483747" r:id="rId5"/>
    <p:sldMasterId id="2147483749" r:id="rId6"/>
    <p:sldMasterId id="2147483760" r:id="rId7"/>
  </p:sldMasterIdLst>
  <p:notesMasterIdLst>
    <p:notesMasterId r:id="rId85"/>
  </p:notesMasterIdLst>
  <p:handoutMasterIdLst>
    <p:handoutMasterId r:id="rId86"/>
  </p:handoutMasterIdLst>
  <p:sldIdLst>
    <p:sldId id="343" r:id="rId8"/>
    <p:sldId id="340" r:id="rId9"/>
    <p:sldId id="345" r:id="rId10"/>
    <p:sldId id="342" r:id="rId11"/>
    <p:sldId id="344" r:id="rId12"/>
    <p:sldId id="341" r:id="rId13"/>
    <p:sldId id="364" r:id="rId14"/>
    <p:sldId id="357" r:id="rId15"/>
    <p:sldId id="314" r:id="rId16"/>
    <p:sldId id="310" r:id="rId17"/>
    <p:sldId id="312" r:id="rId18"/>
    <p:sldId id="346" r:id="rId19"/>
    <p:sldId id="347" r:id="rId20"/>
    <p:sldId id="348" r:id="rId21"/>
    <p:sldId id="349" r:id="rId22"/>
    <p:sldId id="350" r:id="rId23"/>
    <p:sldId id="351" r:id="rId24"/>
    <p:sldId id="318" r:id="rId25"/>
    <p:sldId id="324" r:id="rId26"/>
    <p:sldId id="325" r:id="rId27"/>
    <p:sldId id="326" r:id="rId28"/>
    <p:sldId id="352" r:id="rId29"/>
    <p:sldId id="321" r:id="rId30"/>
    <p:sldId id="320" r:id="rId31"/>
    <p:sldId id="319" r:id="rId32"/>
    <p:sldId id="322" r:id="rId33"/>
    <p:sldId id="353" r:id="rId34"/>
    <p:sldId id="329" r:id="rId35"/>
    <p:sldId id="313" r:id="rId36"/>
    <p:sldId id="362" r:id="rId37"/>
    <p:sldId id="330" r:id="rId38"/>
    <p:sldId id="328" r:id="rId39"/>
    <p:sldId id="334" r:id="rId40"/>
    <p:sldId id="327" r:id="rId41"/>
    <p:sldId id="361" r:id="rId42"/>
    <p:sldId id="365" r:id="rId43"/>
    <p:sldId id="447" r:id="rId44"/>
    <p:sldId id="461" r:id="rId45"/>
    <p:sldId id="295" r:id="rId46"/>
    <p:sldId id="374" r:id="rId47"/>
    <p:sldId id="462" r:id="rId48"/>
    <p:sldId id="377" r:id="rId49"/>
    <p:sldId id="464" r:id="rId50"/>
    <p:sldId id="465" r:id="rId51"/>
    <p:sldId id="386" r:id="rId52"/>
    <p:sldId id="463" r:id="rId53"/>
    <p:sldId id="370" r:id="rId54"/>
    <p:sldId id="420" r:id="rId55"/>
    <p:sldId id="466" r:id="rId56"/>
    <p:sldId id="467" r:id="rId57"/>
    <p:sldId id="414" r:id="rId58"/>
    <p:sldId id="339" r:id="rId59"/>
    <p:sldId id="468" r:id="rId60"/>
    <p:sldId id="422" r:id="rId61"/>
    <p:sldId id="469" r:id="rId62"/>
    <p:sldId id="424" r:id="rId63"/>
    <p:sldId id="335" r:id="rId64"/>
    <p:sldId id="333" r:id="rId65"/>
    <p:sldId id="337" r:id="rId66"/>
    <p:sldId id="360" r:id="rId67"/>
    <p:sldId id="331" r:id="rId68"/>
    <p:sldId id="458" r:id="rId69"/>
    <p:sldId id="459" r:id="rId70"/>
    <p:sldId id="332" r:id="rId71"/>
    <p:sldId id="338" r:id="rId72"/>
    <p:sldId id="358" r:id="rId73"/>
    <p:sldId id="356" r:id="rId74"/>
    <p:sldId id="441" r:id="rId75"/>
    <p:sldId id="442" r:id="rId76"/>
    <p:sldId id="354" r:id="rId77"/>
    <p:sldId id="355" r:id="rId78"/>
    <p:sldId id="460" r:id="rId79"/>
    <p:sldId id="363" r:id="rId80"/>
    <p:sldId id="309" r:id="rId81"/>
    <p:sldId id="359" r:id="rId82"/>
    <p:sldId id="372" r:id="rId83"/>
    <p:sldId id="316" r:id="rId84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0"/>
    <a:srgbClr val="005EA8"/>
    <a:srgbClr val="707173"/>
    <a:srgbClr val="E9609B"/>
    <a:srgbClr val="93117E"/>
    <a:srgbClr val="F8D3E3"/>
    <a:srgbClr val="F19FC1"/>
    <a:srgbClr val="FFD500"/>
    <a:srgbClr val="FDC400"/>
    <a:srgbClr val="F2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28" autoAdjust="0"/>
  </p:normalViewPr>
  <p:slideViewPr>
    <p:cSldViewPr>
      <p:cViewPr varScale="1">
        <p:scale>
          <a:sx n="108" d="100"/>
          <a:sy n="108" d="100"/>
        </p:scale>
        <p:origin x="17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2164"/>
    </p:cViewPr>
  </p:sorterViewPr>
  <p:notesViewPr>
    <p:cSldViewPr showGuides="1">
      <p:cViewPr>
        <p:scale>
          <a:sx n="100" d="100"/>
          <a:sy n="100" d="100"/>
        </p:scale>
        <p:origin x="-2760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058818" y="362116"/>
            <a:ext cx="3130748" cy="402982"/>
          </a:xfrm>
          <a:prstGeom prst="rect">
            <a:avLst/>
          </a:prstGeom>
        </p:spPr>
        <p:txBody>
          <a:bodyPr vert="horz" lIns="99048" tIns="49524" rIns="99048" bIns="49524" rtlCol="0" anchor="ctr"/>
          <a:lstStyle>
            <a:lvl1pPr algn="l">
              <a:defRPr sz="1300"/>
            </a:lvl1pPr>
          </a:lstStyle>
          <a:p>
            <a:pPr algn="r"/>
            <a:r>
              <a:rPr lang="fr-BE">
                <a:solidFill>
                  <a:srgbClr val="005EA8"/>
                </a:solidFill>
                <a:latin typeface="+mj-lt"/>
              </a:rPr>
              <a:t>Auteur (Insertion &gt; En-tête/Pied de page &gt; Appliquer partout)</a:t>
            </a:r>
            <a:endParaRPr lang="fr-BE" dirty="0">
              <a:solidFill>
                <a:srgbClr val="005EA8"/>
              </a:solidFill>
              <a:latin typeface="+mj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338648" y="362116"/>
            <a:ext cx="1192667" cy="402982"/>
          </a:xfrm>
          <a:prstGeom prst="rect">
            <a:avLst/>
          </a:prstGeom>
        </p:spPr>
        <p:txBody>
          <a:bodyPr vert="horz" lIns="99048" tIns="49524" rIns="99048" bIns="49524" rtlCol="0" anchor="ctr"/>
          <a:lstStyle>
            <a:lvl1pPr algn="r">
              <a:defRPr sz="1300"/>
            </a:lvl1pPr>
          </a:lstStyle>
          <a:p>
            <a:pPr algn="l"/>
            <a:fld id="{FC4FBECE-AFB2-42AB-9377-EF8A9DCE5C51}" type="datetime4">
              <a:rPr lang="fr-BE" smtClean="0">
                <a:solidFill>
                  <a:srgbClr val="005EA8"/>
                </a:solidFill>
                <a:latin typeface="+mj-lt"/>
              </a:rPr>
              <a:t>14 octobre 2022</a:t>
            </a:fld>
            <a:endParaRPr lang="fr-BE" dirty="0">
              <a:solidFill>
                <a:srgbClr val="005EA8"/>
              </a:solidFill>
              <a:latin typeface="+mj-lt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493007" y="9550111"/>
            <a:ext cx="2583356" cy="402983"/>
          </a:xfrm>
          <a:prstGeom prst="rect">
            <a:avLst/>
          </a:prstGeom>
        </p:spPr>
        <p:txBody>
          <a:bodyPr vert="horz" lIns="99048" tIns="49524" rIns="99048" bIns="49524" rtlCol="0" anchor="ctr" anchorCtr="0"/>
          <a:lstStyle>
            <a:lvl1pPr algn="l">
              <a:defRPr sz="1300"/>
            </a:lvl1pPr>
          </a:lstStyle>
          <a:p>
            <a:endParaRPr lang="fr-BE" sz="1100" dirty="0">
              <a:solidFill>
                <a:srgbClr val="005EA8"/>
              </a:solidFill>
              <a:latin typeface="+mj-l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550111"/>
            <a:ext cx="2575139" cy="402983"/>
          </a:xfrm>
          <a:prstGeom prst="rect">
            <a:avLst/>
          </a:prstGeom>
        </p:spPr>
        <p:txBody>
          <a:bodyPr vert="horz" lIns="99048" tIns="49524" rIns="99048" bIns="49524" rtlCol="0" anchor="ctr" anchorCtr="0"/>
          <a:lstStyle>
            <a:lvl1pPr algn="r">
              <a:defRPr sz="1300"/>
            </a:lvl1pPr>
          </a:lstStyle>
          <a:p>
            <a:fld id="{D52735E9-3549-495A-85EB-DA22EB7C49DA}" type="slidenum">
              <a:rPr lang="fr-BE" sz="1100">
                <a:solidFill>
                  <a:srgbClr val="005EA8"/>
                </a:solidFill>
                <a:latin typeface="+mj-lt"/>
              </a:rPr>
              <a:t>‹N°›</a:t>
            </a:fld>
            <a:endParaRPr lang="fr-BE" sz="1100">
              <a:solidFill>
                <a:srgbClr val="005EA8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1" y="281519"/>
            <a:ext cx="866152" cy="517721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5264107" y="362115"/>
            <a:ext cx="0" cy="437125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818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  <a:prstGeom prst="rect">
            <a:avLst/>
          </a:prstGeom>
          <a:noFill/>
          <a:ln w="12700">
            <a:solidFill>
              <a:srgbClr val="005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9048" tIns="49524" rIns="99048" bIns="49524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598307" y="5923271"/>
            <a:ext cx="5858037" cy="3788034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fr-BE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5EA8"/>
                </a:solidFill>
                <a:latin typeface="+mn-lt"/>
              </a:defRPr>
            </a:lvl1pPr>
          </a:lstStyle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1" y="281519"/>
            <a:ext cx="866152" cy="517721"/>
          </a:xfrm>
          <a:prstGeom prst="rect">
            <a:avLst/>
          </a:prstGeom>
        </p:spPr>
      </p:pic>
      <p:sp>
        <p:nvSpPr>
          <p:cNvPr id="14" name="Espace réservé de l'en-tête 13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  <a:prstGeom prst="rect">
            <a:avLst/>
          </a:prstGeom>
        </p:spPr>
        <p:txBody>
          <a:bodyPr vert="horz" lIns="99048" tIns="49524" rIns="99048" bIns="49524" rtlCol="0" anchor="ctr"/>
          <a:lstStyle>
            <a:lvl1pPr algn="r">
              <a:defRPr sz="11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  <a:prstGeom prst="rect">
            <a:avLst/>
          </a:prstGeom>
        </p:spPr>
        <p:txBody>
          <a:bodyPr vert="horz" lIns="99048" tIns="49524" rIns="99048" bIns="49524" rtlCol="0" anchor="ctr"/>
          <a:lstStyle>
            <a:lvl1pPr algn="l">
              <a:defRPr sz="1100">
                <a:solidFill>
                  <a:srgbClr val="005EA8"/>
                </a:solidFill>
                <a:latin typeface="+mj-lt"/>
              </a:defRPr>
            </a:lvl1pPr>
          </a:lstStyle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100">
                <a:solidFill>
                  <a:srgbClr val="005EA8"/>
                </a:solidFill>
                <a:latin typeface="+mj-lt"/>
              </a:defRPr>
            </a:lvl1pPr>
          </a:lstStyle>
          <a:p>
            <a:endParaRPr lang="fr-BE"/>
          </a:p>
        </p:txBody>
      </p:sp>
      <p:cxnSp>
        <p:nvCxnSpPr>
          <p:cNvPr id="18" name="Connecteur droit 17"/>
          <p:cNvCxnSpPr/>
          <p:nvPr/>
        </p:nvCxnSpPr>
        <p:spPr>
          <a:xfrm>
            <a:off x="5115024" y="362115"/>
            <a:ext cx="0" cy="437125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>
          <a:xfrm>
            <a:off x="600869" y="9711305"/>
            <a:ext cx="5855905" cy="0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34882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5EA8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5EA8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5EA8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5EA8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5EA8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7125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26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233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28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0373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31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5782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32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658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33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0088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34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1276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F0A32-0A96-4B79-8B89-84EE048B7028}" type="slidenum">
              <a:rPr kumimoji="0" lang="fr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471DF-461D-4318-90A4-02D76A5731E3}" type="datetime4">
              <a:rPr kumimoji="0" lang="fr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 octobre 2022</a:t>
            </a:fld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24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2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37</a:t>
            </a:fld>
            <a:endParaRPr lang="fr-BE"/>
          </a:p>
        </p:txBody>
      </p:sp>
      <p:sp>
        <p:nvSpPr>
          <p:cNvPr id="26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27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28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8257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39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9993" indent="-296151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4605" indent="-236921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8447" indent="-236921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2289" indent="-236921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1FB2725-0AE1-4B1F-AB36-B04E23F07874}" type="slidenum">
              <a:rPr lang="fr-FR" altLang="fr-FR" sz="120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fr-FR" altLang="fr-FR" sz="1200">
              <a:solidFill>
                <a:prstClr val="black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2"/>
            <a:ext cx="5206154" cy="4605576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F0A32-0A96-4B79-8B89-84EE048B7028}" type="slidenum">
              <a:rPr kumimoji="0" lang="fr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471DF-461D-4318-90A4-02D76A5731E3}" type="datetime4">
              <a:rPr kumimoji="0" lang="fr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 octobre 2022</a:t>
            </a:fld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Notes Placeholder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F81871-00DD-4131-8EFE-96D5E99D4DDC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51</a:t>
            </a:fld>
            <a:endParaRPr lang="fr-FR" altLang="fr-FR" sz="13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52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6594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31A7D3-79FA-482B-ACBF-B817AA48258B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54</a:t>
            </a:fld>
            <a:endParaRPr lang="fr-FR" altLang="fr-FR" sz="130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18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>
                <a:solidFill>
                  <a:prstClr val="black"/>
                </a:solidFill>
              </a:rPr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>
                <a:solidFill>
                  <a:prstClr val="black"/>
                </a:solidFill>
              </a:rPr>
              <a:pPr/>
              <a:t>14 octobre 2022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2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57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8569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58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5991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59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1671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61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3029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64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6841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65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3350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401963-90B1-4275-87D4-1431A31EE921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68</a:t>
            </a:fld>
            <a:endParaRPr lang="fr-FR" altLang="fr-FR" sz="130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C23C6E-FA4F-4AAC-8448-893264972AF1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69</a:t>
            </a:fld>
            <a:endParaRPr lang="fr-FR" altLang="fr-FR" sz="130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19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204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20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246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21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340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23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297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24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593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925513"/>
            <a:ext cx="6338888" cy="4756150"/>
          </a:xfrm>
        </p:spPr>
      </p:sp>
      <p:sp>
        <p:nvSpPr>
          <p:cNvPr id="9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598307" y="5923271"/>
            <a:ext cx="5858037" cy="3788034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742315" y="9711304"/>
            <a:ext cx="1714458" cy="350538"/>
          </a:xfrm>
        </p:spPr>
        <p:txBody>
          <a:bodyPr/>
          <a:lstStyle/>
          <a:p>
            <a:pPr>
              <a:defRPr/>
            </a:pPr>
            <a:fld id="{A56F0A32-0A96-4B79-8B89-84EE048B7028}" type="slidenum">
              <a:rPr lang="fr-BE" smtClean="0"/>
              <a:pPr>
                <a:defRPr/>
              </a:pPr>
              <a:t>25</a:t>
            </a:fld>
            <a:endParaRPr lang="fr-BE"/>
          </a:p>
        </p:txBody>
      </p:sp>
      <p:sp>
        <p:nvSpPr>
          <p:cNvPr id="11" name="Espace réservé de l'en-tête 4"/>
          <p:cNvSpPr>
            <a:spLocks noGrp="1"/>
          </p:cNvSpPr>
          <p:nvPr>
            <p:ph type="hdr" sz="quarter"/>
          </p:nvPr>
        </p:nvSpPr>
        <p:spPr>
          <a:xfrm>
            <a:off x="1760651" y="362115"/>
            <a:ext cx="3205289" cy="437125"/>
          </a:xfrm>
        </p:spPr>
        <p:txBody>
          <a:bodyPr/>
          <a:lstStyle/>
          <a:p>
            <a:r>
              <a:rPr lang="fr-BE"/>
              <a:t>Auteur (Insertion &gt; En-tête/Pied de page &gt; Appliquer partout)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idx="1"/>
          </p:nvPr>
        </p:nvSpPr>
        <p:spPr>
          <a:xfrm>
            <a:off x="5264107" y="362115"/>
            <a:ext cx="1192666" cy="437125"/>
          </a:xfrm>
        </p:spPr>
        <p:txBody>
          <a:bodyPr/>
          <a:lstStyle/>
          <a:p>
            <a:fld id="{2C5471DF-461D-4318-90A4-02D76A5731E3}" type="datetime4">
              <a:rPr lang="fr-BE" smtClean="0"/>
              <a:pPr/>
              <a:t>14 octobre 2022</a:t>
            </a:fld>
            <a:endParaRPr lang="fr-BE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4"/>
          </p:nvPr>
        </p:nvSpPr>
        <p:spPr>
          <a:xfrm>
            <a:off x="599639" y="9712222"/>
            <a:ext cx="4142677" cy="351815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431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76872"/>
            <a:ext cx="9144000" cy="2124238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005EA8"/>
                </a:solidFill>
                <a:effectLst/>
              </a:defRPr>
            </a:lvl1pPr>
          </a:lstStyle>
          <a:p>
            <a:r>
              <a:rPr lang="fr-FR" dirty="0"/>
              <a:t>Titre principal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5013176"/>
            <a:ext cx="9144000" cy="4320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endParaRPr lang="fr-BE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5733256"/>
            <a:ext cx="9144000" cy="216024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76872"/>
            <a:ext cx="9144000" cy="2124238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005EA8"/>
                </a:solidFill>
                <a:effectLst/>
              </a:defRPr>
            </a:lvl1pPr>
          </a:lstStyle>
          <a:p>
            <a:r>
              <a:rPr lang="fr-FR" dirty="0"/>
              <a:t>Titre principal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5013176"/>
            <a:ext cx="9144000" cy="4320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endParaRPr lang="fr-BE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5733256"/>
            <a:ext cx="9144000" cy="216024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733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1C1C1C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A8C39-6A92-4438-A4C0-5E2F4990DC35}" type="slidenum">
              <a:rPr lang="fr-FR" altLang="fr-FR">
                <a:solidFill>
                  <a:srgbClr val="1C1C1C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4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>
            <a:spLocks noChangeArrowheads="1"/>
          </p:cNvSpPr>
          <p:nvPr/>
        </p:nvSpPr>
        <p:spPr bwMode="auto">
          <a:xfrm>
            <a:off x="4545013" y="1003300"/>
            <a:ext cx="100012" cy="3286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" name="bk object 17"/>
          <p:cNvSpPr>
            <a:spLocks/>
          </p:cNvSpPr>
          <p:nvPr/>
        </p:nvSpPr>
        <p:spPr bwMode="auto">
          <a:xfrm>
            <a:off x="4597400" y="1027113"/>
            <a:ext cx="0" cy="246062"/>
          </a:xfrm>
          <a:custGeom>
            <a:avLst/>
            <a:gdLst>
              <a:gd name="T0" fmla="*/ 0 h 271780"/>
              <a:gd name="T1" fmla="*/ 222679 h 2717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1780">
                <a:moveTo>
                  <a:pt x="0" y="0"/>
                </a:moveTo>
                <a:lnTo>
                  <a:pt x="0" y="27166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" name="bk object 18"/>
          <p:cNvSpPr>
            <a:spLocks noChangeArrowheads="1"/>
          </p:cNvSpPr>
          <p:nvPr/>
        </p:nvSpPr>
        <p:spPr bwMode="auto">
          <a:xfrm>
            <a:off x="2398713" y="1236663"/>
            <a:ext cx="5494337" cy="1063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" name="bk object 19"/>
          <p:cNvSpPr>
            <a:spLocks/>
          </p:cNvSpPr>
          <p:nvPr/>
        </p:nvSpPr>
        <p:spPr bwMode="auto">
          <a:xfrm>
            <a:off x="2436813" y="1273175"/>
            <a:ext cx="5418137" cy="0"/>
          </a:xfrm>
          <a:custGeom>
            <a:avLst/>
            <a:gdLst>
              <a:gd name="T0" fmla="*/ 0 w 6336665"/>
              <a:gd name="T1" fmla="*/ 4632701 w 63366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36665">
                <a:moveTo>
                  <a:pt x="0" y="0"/>
                </a:moveTo>
                <a:lnTo>
                  <a:pt x="6336593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9" name="bk object 20"/>
          <p:cNvSpPr>
            <a:spLocks noChangeArrowheads="1"/>
          </p:cNvSpPr>
          <p:nvPr/>
        </p:nvSpPr>
        <p:spPr bwMode="auto">
          <a:xfrm>
            <a:off x="7804150" y="1249363"/>
            <a:ext cx="117475" cy="49672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" name="bk object 21"/>
          <p:cNvSpPr>
            <a:spLocks/>
          </p:cNvSpPr>
          <p:nvPr/>
        </p:nvSpPr>
        <p:spPr bwMode="auto">
          <a:xfrm>
            <a:off x="7854950" y="1273175"/>
            <a:ext cx="17463" cy="4886325"/>
          </a:xfrm>
          <a:custGeom>
            <a:avLst/>
            <a:gdLst>
              <a:gd name="T0" fmla="*/ 15858 w 19050"/>
              <a:gd name="T1" fmla="*/ 4434805 h 5383530"/>
              <a:gd name="T2" fmla="*/ 0 w 19050"/>
              <a:gd name="T3" fmla="*/ 0 h 53835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050" h="5383530">
                <a:moveTo>
                  <a:pt x="18871" y="5383245"/>
                </a:moveTo>
                <a:lnTo>
                  <a:pt x="0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1" name="bk object 22"/>
          <p:cNvSpPr>
            <a:spLocks noChangeArrowheads="1"/>
          </p:cNvSpPr>
          <p:nvPr/>
        </p:nvSpPr>
        <p:spPr bwMode="auto">
          <a:xfrm>
            <a:off x="5040313" y="1587500"/>
            <a:ext cx="2451100" cy="6683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2" name="bk object 23"/>
          <p:cNvSpPr>
            <a:spLocks/>
          </p:cNvSpPr>
          <p:nvPr/>
        </p:nvSpPr>
        <p:spPr bwMode="auto">
          <a:xfrm>
            <a:off x="5094288" y="1627188"/>
            <a:ext cx="2343150" cy="549275"/>
          </a:xfrm>
          <a:custGeom>
            <a:avLst/>
            <a:gdLst>
              <a:gd name="T0" fmla="*/ 1929755 w 2740025"/>
              <a:gd name="T1" fmla="*/ 0 h 606425"/>
              <a:gd name="T2" fmla="*/ 71178 w 2740025"/>
              <a:gd name="T3" fmla="*/ 53 h 606425"/>
              <a:gd name="T4" fmla="*/ 41067 w 2740025"/>
              <a:gd name="T5" fmla="*/ 8597 h 606425"/>
              <a:gd name="T6" fmla="*/ 17378 w 2740025"/>
              <a:gd name="T7" fmla="*/ 29472 h 606425"/>
              <a:gd name="T8" fmla="*/ 2994 w 2740025"/>
              <a:gd name="T9" fmla="*/ 59440 h 606425"/>
              <a:gd name="T10" fmla="*/ 0 w 2740025"/>
              <a:gd name="T11" fmla="*/ 82872 h 606425"/>
              <a:gd name="T12" fmla="*/ 48 w 2740025"/>
              <a:gd name="T13" fmla="*/ 417369 h 606425"/>
              <a:gd name="T14" fmla="*/ 7664 w 2740025"/>
              <a:gd name="T15" fmla="*/ 451150 h 606425"/>
              <a:gd name="T16" fmla="*/ 26271 w 2740025"/>
              <a:gd name="T17" fmla="*/ 477726 h 606425"/>
              <a:gd name="T18" fmla="*/ 52983 w 2740025"/>
              <a:gd name="T19" fmla="*/ 493862 h 606425"/>
              <a:gd name="T20" fmla="*/ 73870 w 2740025"/>
              <a:gd name="T21" fmla="*/ 497222 h 606425"/>
              <a:gd name="T22" fmla="*/ 1932447 w 2740025"/>
              <a:gd name="T23" fmla="*/ 497168 h 606425"/>
              <a:gd name="T24" fmla="*/ 1962557 w 2740025"/>
              <a:gd name="T25" fmla="*/ 488624 h 606425"/>
              <a:gd name="T26" fmla="*/ 1986247 w 2740025"/>
              <a:gd name="T27" fmla="*/ 467749 h 606425"/>
              <a:gd name="T28" fmla="*/ 2000631 w 2740025"/>
              <a:gd name="T29" fmla="*/ 437781 h 606425"/>
              <a:gd name="T30" fmla="*/ 2003625 w 2740025"/>
              <a:gd name="T31" fmla="*/ 414349 h 606425"/>
              <a:gd name="T32" fmla="*/ 2003577 w 2740025"/>
              <a:gd name="T33" fmla="*/ 79852 h 606425"/>
              <a:gd name="T34" fmla="*/ 1995961 w 2740025"/>
              <a:gd name="T35" fmla="*/ 46072 h 606425"/>
              <a:gd name="T36" fmla="*/ 1977353 w 2740025"/>
              <a:gd name="T37" fmla="*/ 19496 h 606425"/>
              <a:gd name="T38" fmla="*/ 1950641 w 2740025"/>
              <a:gd name="T39" fmla="*/ 3359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3" name="bk object 24"/>
          <p:cNvSpPr>
            <a:spLocks/>
          </p:cNvSpPr>
          <p:nvPr/>
        </p:nvSpPr>
        <p:spPr bwMode="auto">
          <a:xfrm>
            <a:off x="5083175" y="1614488"/>
            <a:ext cx="2365375" cy="574675"/>
          </a:xfrm>
          <a:custGeom>
            <a:avLst/>
            <a:gdLst>
              <a:gd name="T0" fmla="*/ 0 w 2764790"/>
              <a:gd name="T1" fmla="*/ 92838 h 631825"/>
              <a:gd name="T2" fmla="*/ 6355 w 2764790"/>
              <a:gd name="T3" fmla="*/ 57638 h 631825"/>
              <a:gd name="T4" fmla="*/ 24080 w 2764790"/>
              <a:gd name="T5" fmla="*/ 27216 h 631825"/>
              <a:gd name="T6" fmla="*/ 50995 w 2764790"/>
              <a:gd name="T7" fmla="*/ 7183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83 h 631825"/>
              <a:gd name="T14" fmla="*/ 1999463 w 2764790"/>
              <a:gd name="T15" fmla="*/ 27216 h 631825"/>
              <a:gd name="T16" fmla="*/ 2017188 w 2764790"/>
              <a:gd name="T17" fmla="*/ 57638 h 631825"/>
              <a:gd name="T18" fmla="*/ 2023544 w 2764790"/>
              <a:gd name="T19" fmla="*/ 92838 h 631825"/>
              <a:gd name="T20" fmla="*/ 2023544 w 2764790"/>
              <a:gd name="T21" fmla="*/ 429176 h 631825"/>
              <a:gd name="T22" fmla="*/ 2017199 w 2764790"/>
              <a:gd name="T23" fmla="*/ 465036 h 631825"/>
              <a:gd name="T24" fmla="*/ 1999463 w 2764790"/>
              <a:gd name="T25" fmla="*/ 495475 h 631825"/>
              <a:gd name="T26" fmla="*/ 1972547 w 2764790"/>
              <a:gd name="T27" fmla="*/ 515510 h 631825"/>
              <a:gd name="T28" fmla="*/ 1941403 w 2764790"/>
              <a:gd name="T29" fmla="*/ 522693 h 631825"/>
              <a:gd name="T30" fmla="*/ 82140 w 2764790"/>
              <a:gd name="T31" fmla="*/ 522693 h 631825"/>
              <a:gd name="T32" fmla="*/ 50995 w 2764790"/>
              <a:gd name="T33" fmla="*/ 515510 h 631825"/>
              <a:gd name="T34" fmla="*/ 24080 w 2764790"/>
              <a:gd name="T35" fmla="*/ 495475 h 631825"/>
              <a:gd name="T36" fmla="*/ 6345 w 2764790"/>
              <a:gd name="T37" fmla="*/ 465036 h 631825"/>
              <a:gd name="T38" fmla="*/ 0 w 2764790"/>
              <a:gd name="T39" fmla="*/ 429176 h 631825"/>
              <a:gd name="T40" fmla="*/ 0 w 2764790"/>
              <a:gd name="T41" fmla="*/ 92838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2222"/>
                </a:moveTo>
                <a:lnTo>
                  <a:pt x="8682" y="69672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2"/>
                </a:lnTo>
                <a:lnTo>
                  <a:pt x="2764630" y="112222"/>
                </a:lnTo>
                <a:lnTo>
                  <a:pt x="2764630" y="518781"/>
                </a:lnTo>
                <a:lnTo>
                  <a:pt x="2755961" y="562129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4"/>
                </a:lnTo>
                <a:lnTo>
                  <a:pt x="112222" y="631824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68" y="562129"/>
                </a:lnTo>
                <a:lnTo>
                  <a:pt x="0" y="518781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4" name="bk object 25"/>
          <p:cNvSpPr>
            <a:spLocks/>
          </p:cNvSpPr>
          <p:nvPr/>
        </p:nvSpPr>
        <p:spPr bwMode="auto">
          <a:xfrm>
            <a:off x="5105400" y="1638300"/>
            <a:ext cx="2320925" cy="527050"/>
          </a:xfrm>
          <a:custGeom>
            <a:avLst/>
            <a:gdLst>
              <a:gd name="T0" fmla="*/ 0 w 2713990"/>
              <a:gd name="T1" fmla="*/ 73552 h 581025"/>
              <a:gd name="T2" fmla="*/ 5258 w 2713990"/>
              <a:gd name="T3" fmla="*/ 44557 h 581025"/>
              <a:gd name="T4" fmla="*/ 18893 w 2713990"/>
              <a:gd name="T5" fmla="*/ 21259 h 581025"/>
              <a:gd name="T6" fmla="*/ 39601 w 2713990"/>
              <a:gd name="T7" fmla="*/ 5916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6 h 581025"/>
              <a:gd name="T14" fmla="*/ 1965775 w 2713990"/>
              <a:gd name="T15" fmla="*/ 21259 h 581025"/>
              <a:gd name="T16" fmla="*/ 1979412 w 2713990"/>
              <a:gd name="T17" fmla="*/ 44557 h 581025"/>
              <a:gd name="T18" fmla="*/ 1984670 w 2713990"/>
              <a:gd name="T19" fmla="*/ 73552 h 581025"/>
              <a:gd name="T20" fmla="*/ 1984670 w 2713990"/>
              <a:gd name="T21" fmla="*/ 403902 h 581025"/>
              <a:gd name="T22" fmla="*/ 1979401 w 2713990"/>
              <a:gd name="T23" fmla="*/ 433548 h 581025"/>
              <a:gd name="T24" fmla="*/ 1965775 w 2713990"/>
              <a:gd name="T25" fmla="*/ 456827 h 581025"/>
              <a:gd name="T26" fmla="*/ 1945069 w 2713990"/>
              <a:gd name="T27" fmla="*/ 472170 h 581025"/>
              <a:gd name="T28" fmla="*/ 1919298 w 2713990"/>
              <a:gd name="T29" fmla="*/ 478088 h 581025"/>
              <a:gd name="T30" fmla="*/ 65370 w 2713990"/>
              <a:gd name="T31" fmla="*/ 478088 h 581025"/>
              <a:gd name="T32" fmla="*/ 39601 w 2713990"/>
              <a:gd name="T33" fmla="*/ 472170 h 581025"/>
              <a:gd name="T34" fmla="*/ 18893 w 2713990"/>
              <a:gd name="T35" fmla="*/ 456827 h 581025"/>
              <a:gd name="T36" fmla="*/ 5269 w 2713990"/>
              <a:gd name="T37" fmla="*/ 433548 h 581025"/>
              <a:gd name="T38" fmla="*/ 0 w 2713990"/>
              <a:gd name="T39" fmla="*/ 403902 h 581025"/>
              <a:gd name="T40" fmla="*/ 0 w 2713990"/>
              <a:gd name="T41" fmla="*/ 73552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89388"/>
                </a:moveTo>
                <a:lnTo>
                  <a:pt x="7190" y="54150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6"/>
                </a:lnTo>
                <a:lnTo>
                  <a:pt x="2706639" y="54150"/>
                </a:lnTo>
                <a:lnTo>
                  <a:pt x="2713830" y="89388"/>
                </a:lnTo>
                <a:lnTo>
                  <a:pt x="2713830" y="490866"/>
                </a:lnTo>
                <a:lnTo>
                  <a:pt x="2706625" y="526893"/>
                </a:lnTo>
                <a:lnTo>
                  <a:pt x="2687993" y="555186"/>
                </a:lnTo>
                <a:lnTo>
                  <a:pt x="2659679" y="573832"/>
                </a:lnTo>
                <a:lnTo>
                  <a:pt x="2624441" y="581024"/>
                </a:lnTo>
                <a:lnTo>
                  <a:pt x="89387" y="581024"/>
                </a:lnTo>
                <a:lnTo>
                  <a:pt x="54151" y="573832"/>
                </a:lnTo>
                <a:lnTo>
                  <a:pt x="25835" y="555186"/>
                </a:lnTo>
                <a:lnTo>
                  <a:pt x="7204" y="526893"/>
                </a:lnTo>
                <a:lnTo>
                  <a:pt x="0" y="490866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5" name="bk object 26"/>
          <p:cNvSpPr>
            <a:spLocks noChangeArrowheads="1"/>
          </p:cNvSpPr>
          <p:nvPr/>
        </p:nvSpPr>
        <p:spPr bwMode="auto">
          <a:xfrm>
            <a:off x="5040313" y="2436813"/>
            <a:ext cx="2424112" cy="66833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6" name="bk object 27"/>
          <p:cNvSpPr>
            <a:spLocks/>
          </p:cNvSpPr>
          <p:nvPr/>
        </p:nvSpPr>
        <p:spPr bwMode="auto">
          <a:xfrm>
            <a:off x="5094288" y="2473325"/>
            <a:ext cx="2316162" cy="550863"/>
          </a:xfrm>
          <a:custGeom>
            <a:avLst/>
            <a:gdLst>
              <a:gd name="T0" fmla="*/ 1906681 w 2708275"/>
              <a:gd name="T1" fmla="*/ 0 h 606425"/>
              <a:gd name="T2" fmla="*/ 71188 w 2708275"/>
              <a:gd name="T3" fmla="*/ 54 h 606425"/>
              <a:gd name="T4" fmla="*/ 41073 w 2708275"/>
              <a:gd name="T5" fmla="*/ 8648 h 606425"/>
              <a:gd name="T6" fmla="*/ 17381 w 2708275"/>
              <a:gd name="T7" fmla="*/ 29643 h 606425"/>
              <a:gd name="T8" fmla="*/ 2994 w 2708275"/>
              <a:gd name="T9" fmla="*/ 59785 h 606425"/>
              <a:gd name="T10" fmla="*/ 0 w 2708275"/>
              <a:gd name="T11" fmla="*/ 83352 h 606425"/>
              <a:gd name="T12" fmla="*/ 48 w 2708275"/>
              <a:gd name="T13" fmla="*/ 419786 h 606425"/>
              <a:gd name="T14" fmla="*/ 7665 w 2708275"/>
              <a:gd name="T15" fmla="*/ 453762 h 606425"/>
              <a:gd name="T16" fmla="*/ 26275 w 2708275"/>
              <a:gd name="T17" fmla="*/ 480493 h 606425"/>
              <a:gd name="T18" fmla="*/ 52990 w 2708275"/>
              <a:gd name="T19" fmla="*/ 496722 h 606425"/>
              <a:gd name="T20" fmla="*/ 73880 w 2708275"/>
              <a:gd name="T21" fmla="*/ 500101 h 606425"/>
              <a:gd name="T22" fmla="*/ 1909373 w 2708275"/>
              <a:gd name="T23" fmla="*/ 500047 h 606425"/>
              <a:gd name="T24" fmla="*/ 1939489 w 2708275"/>
              <a:gd name="T25" fmla="*/ 491453 h 606425"/>
              <a:gd name="T26" fmla="*/ 1963182 w 2708275"/>
              <a:gd name="T27" fmla="*/ 470458 h 606425"/>
              <a:gd name="T28" fmla="*/ 1977567 w 2708275"/>
              <a:gd name="T29" fmla="*/ 440317 h 606425"/>
              <a:gd name="T30" fmla="*/ 1980561 w 2708275"/>
              <a:gd name="T31" fmla="*/ 416748 h 606425"/>
              <a:gd name="T32" fmla="*/ 1980514 w 2708275"/>
              <a:gd name="T33" fmla="*/ 80314 h 606425"/>
              <a:gd name="T34" fmla="*/ 1972897 w 2708275"/>
              <a:gd name="T35" fmla="*/ 46339 h 606425"/>
              <a:gd name="T36" fmla="*/ 1954286 w 2708275"/>
              <a:gd name="T37" fmla="*/ 19608 h 606425"/>
              <a:gd name="T38" fmla="*/ 1927570 w 2708275"/>
              <a:gd name="T39" fmla="*/ 3378 h 606425"/>
              <a:gd name="T40" fmla="*/ 1906681 w 270827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08275" h="606425">
                <a:moveTo>
                  <a:pt x="2606908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10589" y="606007"/>
                </a:lnTo>
                <a:lnTo>
                  <a:pt x="2651764" y="595592"/>
                </a:lnTo>
                <a:lnTo>
                  <a:pt x="2684158" y="570148"/>
                </a:lnTo>
                <a:lnTo>
                  <a:pt x="2703827" y="533620"/>
                </a:lnTo>
                <a:lnTo>
                  <a:pt x="2707921" y="505058"/>
                </a:lnTo>
                <a:lnTo>
                  <a:pt x="2707856" y="97333"/>
                </a:lnTo>
                <a:lnTo>
                  <a:pt x="2697441" y="56158"/>
                </a:lnTo>
                <a:lnTo>
                  <a:pt x="2671997" y="23763"/>
                </a:lnTo>
                <a:lnTo>
                  <a:pt x="2635469" y="4094"/>
                </a:lnTo>
                <a:lnTo>
                  <a:pt x="2606908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7" name="bk object 28"/>
          <p:cNvSpPr>
            <a:spLocks/>
          </p:cNvSpPr>
          <p:nvPr/>
        </p:nvSpPr>
        <p:spPr bwMode="auto">
          <a:xfrm>
            <a:off x="5083175" y="2462213"/>
            <a:ext cx="2338388" cy="573087"/>
          </a:xfrm>
          <a:custGeom>
            <a:avLst/>
            <a:gdLst>
              <a:gd name="T0" fmla="*/ 0 w 2733040"/>
              <a:gd name="T1" fmla="*/ 93000 h 631825"/>
              <a:gd name="T2" fmla="*/ 6345 w 2733040"/>
              <a:gd name="T3" fmla="*/ 57337 h 631825"/>
              <a:gd name="T4" fmla="*/ 24083 w 2733040"/>
              <a:gd name="T5" fmla="*/ 27067 h 631825"/>
              <a:gd name="T6" fmla="*/ 51002 w 2733040"/>
              <a:gd name="T7" fmla="*/ 7144 h 631825"/>
              <a:gd name="T8" fmla="*/ 82152 w 2733040"/>
              <a:gd name="T9" fmla="*/ 0 h 631825"/>
              <a:gd name="T10" fmla="*/ 1918453 w 2733040"/>
              <a:gd name="T11" fmla="*/ 0 h 631825"/>
              <a:gd name="T12" fmla="*/ 1949603 w 2733040"/>
              <a:gd name="T13" fmla="*/ 7144 h 631825"/>
              <a:gd name="T14" fmla="*/ 1976522 w 2733040"/>
              <a:gd name="T15" fmla="*/ 27067 h 631825"/>
              <a:gd name="T16" fmla="*/ 1994261 w 2733040"/>
              <a:gd name="T17" fmla="*/ 57337 h 631825"/>
              <a:gd name="T18" fmla="*/ 2000607 w 2733040"/>
              <a:gd name="T19" fmla="*/ 93000 h 631825"/>
              <a:gd name="T20" fmla="*/ 2000607 w 2733040"/>
              <a:gd name="T21" fmla="*/ 427481 h 631825"/>
              <a:gd name="T22" fmla="*/ 1994250 w 2733040"/>
              <a:gd name="T23" fmla="*/ 462488 h 631825"/>
              <a:gd name="T24" fmla="*/ 1976522 w 2733040"/>
              <a:gd name="T25" fmla="*/ 492741 h 631825"/>
              <a:gd name="T26" fmla="*/ 1949603 w 2733040"/>
              <a:gd name="T27" fmla="*/ 512664 h 631825"/>
              <a:gd name="T28" fmla="*/ 1918453 w 2733040"/>
              <a:gd name="T29" fmla="*/ 519809 h 631825"/>
              <a:gd name="T30" fmla="*/ 82152 w 2733040"/>
              <a:gd name="T31" fmla="*/ 519809 h 631825"/>
              <a:gd name="T32" fmla="*/ 51002 w 2733040"/>
              <a:gd name="T33" fmla="*/ 512664 h 631825"/>
              <a:gd name="T34" fmla="*/ 24083 w 2733040"/>
              <a:gd name="T35" fmla="*/ 492741 h 631825"/>
              <a:gd name="T36" fmla="*/ 6355 w 2733040"/>
              <a:gd name="T37" fmla="*/ 462488 h 631825"/>
              <a:gd name="T38" fmla="*/ 0 w 2733040"/>
              <a:gd name="T39" fmla="*/ 427481 h 631825"/>
              <a:gd name="T40" fmla="*/ 0 w 2733040"/>
              <a:gd name="T41" fmla="*/ 93000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3304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3"/>
                </a:lnTo>
                <a:lnTo>
                  <a:pt x="112222" y="0"/>
                </a:lnTo>
                <a:lnTo>
                  <a:pt x="2620656" y="0"/>
                </a:lnTo>
                <a:lnTo>
                  <a:pt x="2663207" y="8683"/>
                </a:lnTo>
                <a:lnTo>
                  <a:pt x="2699979" y="32899"/>
                </a:lnTo>
                <a:lnTo>
                  <a:pt x="2724211" y="69693"/>
                </a:lnTo>
                <a:lnTo>
                  <a:pt x="2732880" y="113041"/>
                </a:lnTo>
                <a:lnTo>
                  <a:pt x="2732880" y="519600"/>
                </a:lnTo>
                <a:lnTo>
                  <a:pt x="2724196" y="562151"/>
                </a:lnTo>
                <a:lnTo>
                  <a:pt x="2699979" y="598923"/>
                </a:lnTo>
                <a:lnTo>
                  <a:pt x="2663207" y="623140"/>
                </a:lnTo>
                <a:lnTo>
                  <a:pt x="2620656" y="631824"/>
                </a:lnTo>
                <a:lnTo>
                  <a:pt x="112222" y="631824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8" name="bk object 29"/>
          <p:cNvSpPr>
            <a:spLocks/>
          </p:cNvSpPr>
          <p:nvPr/>
        </p:nvSpPr>
        <p:spPr bwMode="auto">
          <a:xfrm>
            <a:off x="5105400" y="2484438"/>
            <a:ext cx="2293938" cy="528637"/>
          </a:xfrm>
          <a:custGeom>
            <a:avLst/>
            <a:gdLst>
              <a:gd name="T0" fmla="*/ 0 w 2682240"/>
              <a:gd name="T1" fmla="*/ 74631 h 581025"/>
              <a:gd name="T2" fmla="*/ 5269 w 2682240"/>
              <a:gd name="T3" fmla="*/ 44808 h 581025"/>
              <a:gd name="T4" fmla="*/ 18896 w 2682240"/>
              <a:gd name="T5" fmla="*/ 21387 h 581025"/>
              <a:gd name="T6" fmla="*/ 39608 w 2682240"/>
              <a:gd name="T7" fmla="*/ 5952 h 581025"/>
              <a:gd name="T8" fmla="*/ 65380 w 2682240"/>
              <a:gd name="T9" fmla="*/ 0 h 581025"/>
              <a:gd name="T10" fmla="*/ 1896352 w 2682240"/>
              <a:gd name="T11" fmla="*/ 0 h 581025"/>
              <a:gd name="T12" fmla="*/ 1922125 w 2682240"/>
              <a:gd name="T13" fmla="*/ 5952 h 581025"/>
              <a:gd name="T14" fmla="*/ 1942835 w 2682240"/>
              <a:gd name="T15" fmla="*/ 21387 h 581025"/>
              <a:gd name="T16" fmla="*/ 1956463 w 2682240"/>
              <a:gd name="T17" fmla="*/ 44808 h 581025"/>
              <a:gd name="T18" fmla="*/ 1961732 w 2682240"/>
              <a:gd name="T19" fmla="*/ 74631 h 581025"/>
              <a:gd name="T20" fmla="*/ 1961732 w 2682240"/>
              <a:gd name="T21" fmla="*/ 406976 h 581025"/>
              <a:gd name="T22" fmla="*/ 1956473 w 2682240"/>
              <a:gd name="T23" fmla="*/ 436145 h 581025"/>
              <a:gd name="T24" fmla="*/ 1942835 w 2682240"/>
              <a:gd name="T25" fmla="*/ 459584 h 581025"/>
              <a:gd name="T26" fmla="*/ 1922125 w 2682240"/>
              <a:gd name="T27" fmla="*/ 475019 h 581025"/>
              <a:gd name="T28" fmla="*/ 1896352 w 2682240"/>
              <a:gd name="T29" fmla="*/ 480972 h 581025"/>
              <a:gd name="T30" fmla="*/ 65380 w 2682240"/>
              <a:gd name="T31" fmla="*/ 480972 h 581025"/>
              <a:gd name="T32" fmla="*/ 39608 w 2682240"/>
              <a:gd name="T33" fmla="*/ 475019 h 581025"/>
              <a:gd name="T34" fmla="*/ 18896 w 2682240"/>
              <a:gd name="T35" fmla="*/ 459584 h 581025"/>
              <a:gd name="T36" fmla="*/ 5259 w 2682240"/>
              <a:gd name="T37" fmla="*/ 436145 h 581025"/>
              <a:gd name="T38" fmla="*/ 0 w 2682240"/>
              <a:gd name="T39" fmla="*/ 406976 h 581025"/>
              <a:gd name="T40" fmla="*/ 0 w 2682240"/>
              <a:gd name="T41" fmla="*/ 74631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82240" h="581025">
                <a:moveTo>
                  <a:pt x="0" y="90156"/>
                </a:moveTo>
                <a:lnTo>
                  <a:pt x="7204" y="54129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592691" y="0"/>
                </a:lnTo>
                <a:lnTo>
                  <a:pt x="2627929" y="7190"/>
                </a:lnTo>
                <a:lnTo>
                  <a:pt x="2656243" y="25836"/>
                </a:lnTo>
                <a:lnTo>
                  <a:pt x="2674875" y="54129"/>
                </a:lnTo>
                <a:lnTo>
                  <a:pt x="2682080" y="90156"/>
                </a:lnTo>
                <a:lnTo>
                  <a:pt x="2682080" y="491635"/>
                </a:lnTo>
                <a:lnTo>
                  <a:pt x="2674889" y="526872"/>
                </a:lnTo>
                <a:lnTo>
                  <a:pt x="2656243" y="555187"/>
                </a:lnTo>
                <a:lnTo>
                  <a:pt x="2627929" y="573832"/>
                </a:lnTo>
                <a:lnTo>
                  <a:pt x="2592691" y="581024"/>
                </a:lnTo>
                <a:lnTo>
                  <a:pt x="89387" y="581024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2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9" name="bk object 30"/>
          <p:cNvSpPr>
            <a:spLocks noChangeArrowheads="1"/>
          </p:cNvSpPr>
          <p:nvPr/>
        </p:nvSpPr>
        <p:spPr bwMode="auto">
          <a:xfrm>
            <a:off x="5040313" y="3281363"/>
            <a:ext cx="2451100" cy="66833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0" name="bk object 31"/>
          <p:cNvSpPr>
            <a:spLocks/>
          </p:cNvSpPr>
          <p:nvPr/>
        </p:nvSpPr>
        <p:spPr bwMode="auto">
          <a:xfrm>
            <a:off x="5094288" y="3321050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8 w 2740025"/>
              <a:gd name="T3" fmla="*/ 54 h 606425"/>
              <a:gd name="T4" fmla="*/ 41067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5 h 606425"/>
              <a:gd name="T10" fmla="*/ 0 w 2740025"/>
              <a:gd name="T11" fmla="*/ 83352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1" name="bk object 32"/>
          <p:cNvSpPr>
            <a:spLocks/>
          </p:cNvSpPr>
          <p:nvPr/>
        </p:nvSpPr>
        <p:spPr bwMode="auto">
          <a:xfrm>
            <a:off x="5083175" y="3309938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5 w 2764790"/>
              <a:gd name="T3" fmla="*/ 57436 h 631189"/>
              <a:gd name="T4" fmla="*/ 24080 w 2764790"/>
              <a:gd name="T5" fmla="*/ 27121 h 631189"/>
              <a:gd name="T6" fmla="*/ 50995 w 2764790"/>
              <a:gd name="T7" fmla="*/ 7157 h 631189"/>
              <a:gd name="T8" fmla="*/ 82140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7 h 631189"/>
              <a:gd name="T14" fmla="*/ 1999463 w 2764790"/>
              <a:gd name="T15" fmla="*/ 27121 h 631189"/>
              <a:gd name="T16" fmla="*/ 2017188 w 2764790"/>
              <a:gd name="T17" fmla="*/ 57436 h 631189"/>
              <a:gd name="T18" fmla="*/ 2023544 w 2764790"/>
              <a:gd name="T19" fmla="*/ 92513 h 631189"/>
              <a:gd name="T20" fmla="*/ 2023544 w 2764790"/>
              <a:gd name="T21" fmla="*/ 427688 h 631189"/>
              <a:gd name="T22" fmla="*/ 2017188 w 2764790"/>
              <a:gd name="T23" fmla="*/ 462766 h 631189"/>
              <a:gd name="T24" fmla="*/ 1999463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3 h 631189"/>
              <a:gd name="T30" fmla="*/ 82140 w 2764790"/>
              <a:gd name="T31" fmla="*/ 520203 h 631189"/>
              <a:gd name="T32" fmla="*/ 50995 w 2764790"/>
              <a:gd name="T33" fmla="*/ 513043 h 631189"/>
              <a:gd name="T34" fmla="*/ 24080 w 2764790"/>
              <a:gd name="T35" fmla="*/ 493080 h 631189"/>
              <a:gd name="T36" fmla="*/ 6355 w 2764790"/>
              <a:gd name="T37" fmla="*/ 462766 h 631189"/>
              <a:gd name="T38" fmla="*/ 0 w 2764790"/>
              <a:gd name="T39" fmla="*/ 427688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2" y="69672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2"/>
                </a:lnTo>
                <a:lnTo>
                  <a:pt x="2764630" y="112222"/>
                </a:lnTo>
                <a:lnTo>
                  <a:pt x="2764630" y="518806"/>
                </a:lnTo>
                <a:lnTo>
                  <a:pt x="2755946" y="561357"/>
                </a:lnTo>
                <a:lnTo>
                  <a:pt x="2731729" y="598129"/>
                </a:lnTo>
                <a:lnTo>
                  <a:pt x="2694957" y="622346"/>
                </a:lnTo>
                <a:lnTo>
                  <a:pt x="2652406" y="631030"/>
                </a:lnTo>
                <a:lnTo>
                  <a:pt x="112222" y="631030"/>
                </a:lnTo>
                <a:lnTo>
                  <a:pt x="69671" y="622346"/>
                </a:lnTo>
                <a:lnTo>
                  <a:pt x="32899" y="598129"/>
                </a:lnTo>
                <a:lnTo>
                  <a:pt x="8682" y="561357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2" name="bk object 33"/>
          <p:cNvSpPr>
            <a:spLocks/>
          </p:cNvSpPr>
          <p:nvPr/>
        </p:nvSpPr>
        <p:spPr bwMode="auto">
          <a:xfrm>
            <a:off x="5105400" y="3333750"/>
            <a:ext cx="2320925" cy="525463"/>
          </a:xfrm>
          <a:custGeom>
            <a:avLst/>
            <a:gdLst>
              <a:gd name="T0" fmla="*/ 0 w 2713990"/>
              <a:gd name="T1" fmla="*/ 73269 h 580389"/>
              <a:gd name="T2" fmla="*/ 5258 w 2713990"/>
              <a:gd name="T3" fmla="*/ 44385 h 580389"/>
              <a:gd name="T4" fmla="*/ 18893 w 2713990"/>
              <a:gd name="T5" fmla="*/ 21177 h 580389"/>
              <a:gd name="T6" fmla="*/ 39601 w 2713990"/>
              <a:gd name="T7" fmla="*/ 5894 h 580389"/>
              <a:gd name="T8" fmla="*/ 65370 w 2713990"/>
              <a:gd name="T9" fmla="*/ 0 h 580389"/>
              <a:gd name="T10" fmla="*/ 1919298 w 2713990"/>
              <a:gd name="T11" fmla="*/ 0 h 580389"/>
              <a:gd name="T12" fmla="*/ 1945069 w 2713990"/>
              <a:gd name="T13" fmla="*/ 5894 h 580389"/>
              <a:gd name="T14" fmla="*/ 1965775 w 2713990"/>
              <a:gd name="T15" fmla="*/ 21177 h 580389"/>
              <a:gd name="T16" fmla="*/ 1979412 w 2713990"/>
              <a:gd name="T17" fmla="*/ 44385 h 580389"/>
              <a:gd name="T18" fmla="*/ 1984670 w 2713990"/>
              <a:gd name="T19" fmla="*/ 73269 h 580389"/>
              <a:gd name="T20" fmla="*/ 1984670 w 2713990"/>
              <a:gd name="T21" fmla="*/ 402334 h 580389"/>
              <a:gd name="T22" fmla="*/ 1979412 w 2713990"/>
              <a:gd name="T23" fmla="*/ 431217 h 580389"/>
              <a:gd name="T24" fmla="*/ 1965775 w 2713990"/>
              <a:gd name="T25" fmla="*/ 454426 h 580389"/>
              <a:gd name="T26" fmla="*/ 1945069 w 2713990"/>
              <a:gd name="T27" fmla="*/ 469710 h 580389"/>
              <a:gd name="T28" fmla="*/ 1919298 w 2713990"/>
              <a:gd name="T29" fmla="*/ 475605 h 580389"/>
              <a:gd name="T30" fmla="*/ 65370 w 2713990"/>
              <a:gd name="T31" fmla="*/ 475605 h 580389"/>
              <a:gd name="T32" fmla="*/ 39601 w 2713990"/>
              <a:gd name="T33" fmla="*/ 469710 h 580389"/>
              <a:gd name="T34" fmla="*/ 18893 w 2713990"/>
              <a:gd name="T35" fmla="*/ 454426 h 580389"/>
              <a:gd name="T36" fmla="*/ 5258 w 2713990"/>
              <a:gd name="T37" fmla="*/ 431217 h 580389"/>
              <a:gd name="T38" fmla="*/ 0 w 2713990"/>
              <a:gd name="T39" fmla="*/ 402334 h 580389"/>
              <a:gd name="T40" fmla="*/ 0 w 2713990"/>
              <a:gd name="T41" fmla="*/ 73269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7"/>
                </a:moveTo>
                <a:lnTo>
                  <a:pt x="7190" y="54150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6"/>
                </a:lnTo>
                <a:lnTo>
                  <a:pt x="2706639" y="54150"/>
                </a:lnTo>
                <a:lnTo>
                  <a:pt x="2713830" y="89387"/>
                </a:lnTo>
                <a:lnTo>
                  <a:pt x="2713830" y="490841"/>
                </a:lnTo>
                <a:lnTo>
                  <a:pt x="2706639" y="526078"/>
                </a:lnTo>
                <a:lnTo>
                  <a:pt x="2687993" y="554393"/>
                </a:lnTo>
                <a:lnTo>
                  <a:pt x="2659679" y="573038"/>
                </a:lnTo>
                <a:lnTo>
                  <a:pt x="2624441" y="580230"/>
                </a:lnTo>
                <a:lnTo>
                  <a:pt x="89387" y="580230"/>
                </a:lnTo>
                <a:lnTo>
                  <a:pt x="54151" y="573038"/>
                </a:lnTo>
                <a:lnTo>
                  <a:pt x="25835" y="554393"/>
                </a:lnTo>
                <a:lnTo>
                  <a:pt x="7190" y="526078"/>
                </a:lnTo>
                <a:lnTo>
                  <a:pt x="0" y="490841"/>
                </a:lnTo>
                <a:lnTo>
                  <a:pt x="0" y="8938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3" name="bk object 34"/>
          <p:cNvSpPr>
            <a:spLocks noChangeArrowheads="1"/>
          </p:cNvSpPr>
          <p:nvPr/>
        </p:nvSpPr>
        <p:spPr bwMode="auto">
          <a:xfrm>
            <a:off x="5040313" y="4130675"/>
            <a:ext cx="2451100" cy="6667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4" name="bk object 35"/>
          <p:cNvSpPr>
            <a:spLocks/>
          </p:cNvSpPr>
          <p:nvPr/>
        </p:nvSpPr>
        <p:spPr bwMode="auto">
          <a:xfrm>
            <a:off x="5094288" y="416877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2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2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3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9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5" name="bk object 36"/>
          <p:cNvSpPr>
            <a:spLocks/>
          </p:cNvSpPr>
          <p:nvPr/>
        </p:nvSpPr>
        <p:spPr bwMode="auto">
          <a:xfrm>
            <a:off x="5083175" y="4157663"/>
            <a:ext cx="2365375" cy="573087"/>
          </a:xfrm>
          <a:custGeom>
            <a:avLst/>
            <a:gdLst>
              <a:gd name="T0" fmla="*/ 0 w 2764790"/>
              <a:gd name="T1" fmla="*/ 93000 h 631825"/>
              <a:gd name="T2" fmla="*/ 6345 w 2764790"/>
              <a:gd name="T3" fmla="*/ 57337 h 631825"/>
              <a:gd name="T4" fmla="*/ 24080 w 2764790"/>
              <a:gd name="T5" fmla="*/ 27067 h 631825"/>
              <a:gd name="T6" fmla="*/ 50995 w 2764790"/>
              <a:gd name="T7" fmla="*/ 7144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44 h 631825"/>
              <a:gd name="T14" fmla="*/ 1999463 w 2764790"/>
              <a:gd name="T15" fmla="*/ 27067 h 631825"/>
              <a:gd name="T16" fmla="*/ 2017199 w 2764790"/>
              <a:gd name="T17" fmla="*/ 57337 h 631825"/>
              <a:gd name="T18" fmla="*/ 2023544 w 2764790"/>
              <a:gd name="T19" fmla="*/ 93000 h 631825"/>
              <a:gd name="T20" fmla="*/ 2023544 w 2764790"/>
              <a:gd name="T21" fmla="*/ 427481 h 631825"/>
              <a:gd name="T22" fmla="*/ 2017188 w 2764790"/>
              <a:gd name="T23" fmla="*/ 462488 h 631825"/>
              <a:gd name="T24" fmla="*/ 1999463 w 2764790"/>
              <a:gd name="T25" fmla="*/ 492741 h 631825"/>
              <a:gd name="T26" fmla="*/ 1972547 w 2764790"/>
              <a:gd name="T27" fmla="*/ 512664 h 631825"/>
              <a:gd name="T28" fmla="*/ 1941403 w 2764790"/>
              <a:gd name="T29" fmla="*/ 519808 h 631825"/>
              <a:gd name="T30" fmla="*/ 82140 w 2764790"/>
              <a:gd name="T31" fmla="*/ 519808 h 631825"/>
              <a:gd name="T32" fmla="*/ 50995 w 2764790"/>
              <a:gd name="T33" fmla="*/ 512664 h 631825"/>
              <a:gd name="T34" fmla="*/ 24080 w 2764790"/>
              <a:gd name="T35" fmla="*/ 492741 h 631825"/>
              <a:gd name="T36" fmla="*/ 6355 w 2764790"/>
              <a:gd name="T37" fmla="*/ 462488 h 631825"/>
              <a:gd name="T38" fmla="*/ 0 w 2764790"/>
              <a:gd name="T39" fmla="*/ 427481 h 631825"/>
              <a:gd name="T40" fmla="*/ 0 w 2764790"/>
              <a:gd name="T41" fmla="*/ 93000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3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3"/>
                </a:lnTo>
                <a:lnTo>
                  <a:pt x="2731729" y="32899"/>
                </a:lnTo>
                <a:lnTo>
                  <a:pt x="2755961" y="69693"/>
                </a:lnTo>
                <a:lnTo>
                  <a:pt x="2764630" y="113041"/>
                </a:lnTo>
                <a:lnTo>
                  <a:pt x="2764630" y="519600"/>
                </a:lnTo>
                <a:lnTo>
                  <a:pt x="2755946" y="562151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3"/>
                </a:lnTo>
                <a:lnTo>
                  <a:pt x="112222" y="631823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6" name="bk object 37"/>
          <p:cNvSpPr>
            <a:spLocks/>
          </p:cNvSpPr>
          <p:nvPr/>
        </p:nvSpPr>
        <p:spPr bwMode="auto">
          <a:xfrm>
            <a:off x="5105400" y="4179888"/>
            <a:ext cx="2320925" cy="527050"/>
          </a:xfrm>
          <a:custGeom>
            <a:avLst/>
            <a:gdLst>
              <a:gd name="T0" fmla="*/ 0 w 2713990"/>
              <a:gd name="T1" fmla="*/ 74184 h 581025"/>
              <a:gd name="T2" fmla="*/ 5269 w 2713990"/>
              <a:gd name="T3" fmla="*/ 44540 h 581025"/>
              <a:gd name="T4" fmla="*/ 18893 w 2713990"/>
              <a:gd name="T5" fmla="*/ 21259 h 581025"/>
              <a:gd name="T6" fmla="*/ 39601 w 2713990"/>
              <a:gd name="T7" fmla="*/ 5915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5 h 581025"/>
              <a:gd name="T14" fmla="*/ 1965775 w 2713990"/>
              <a:gd name="T15" fmla="*/ 21259 h 581025"/>
              <a:gd name="T16" fmla="*/ 1979401 w 2713990"/>
              <a:gd name="T17" fmla="*/ 44540 h 581025"/>
              <a:gd name="T18" fmla="*/ 1984670 w 2713990"/>
              <a:gd name="T19" fmla="*/ 74184 h 581025"/>
              <a:gd name="T20" fmla="*/ 1984670 w 2713990"/>
              <a:gd name="T21" fmla="*/ 404536 h 581025"/>
              <a:gd name="T22" fmla="*/ 1979412 w 2713990"/>
              <a:gd name="T23" fmla="*/ 433529 h 581025"/>
              <a:gd name="T24" fmla="*/ 1965775 w 2713990"/>
              <a:gd name="T25" fmla="*/ 456828 h 581025"/>
              <a:gd name="T26" fmla="*/ 1945069 w 2713990"/>
              <a:gd name="T27" fmla="*/ 472170 h 581025"/>
              <a:gd name="T28" fmla="*/ 1919298 w 2713990"/>
              <a:gd name="T29" fmla="*/ 478087 h 581025"/>
              <a:gd name="T30" fmla="*/ 65370 w 2713990"/>
              <a:gd name="T31" fmla="*/ 478087 h 581025"/>
              <a:gd name="T32" fmla="*/ 39601 w 2713990"/>
              <a:gd name="T33" fmla="*/ 472170 h 581025"/>
              <a:gd name="T34" fmla="*/ 18893 w 2713990"/>
              <a:gd name="T35" fmla="*/ 456828 h 581025"/>
              <a:gd name="T36" fmla="*/ 5258 w 2713990"/>
              <a:gd name="T37" fmla="*/ 433529 h 581025"/>
              <a:gd name="T38" fmla="*/ 0 w 2713990"/>
              <a:gd name="T39" fmla="*/ 404536 h 581025"/>
              <a:gd name="T40" fmla="*/ 0 w 2713990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90156"/>
                </a:moveTo>
                <a:lnTo>
                  <a:pt x="7204" y="54129"/>
                </a:lnTo>
                <a:lnTo>
                  <a:pt x="25835" y="25836"/>
                </a:lnTo>
                <a:lnTo>
                  <a:pt x="54151" y="7189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89"/>
                </a:lnTo>
                <a:lnTo>
                  <a:pt x="2687993" y="25836"/>
                </a:lnTo>
                <a:lnTo>
                  <a:pt x="2706625" y="54129"/>
                </a:lnTo>
                <a:lnTo>
                  <a:pt x="2713830" y="90156"/>
                </a:lnTo>
                <a:lnTo>
                  <a:pt x="2713830" y="491635"/>
                </a:lnTo>
                <a:lnTo>
                  <a:pt x="2706639" y="526871"/>
                </a:lnTo>
                <a:lnTo>
                  <a:pt x="2687993" y="555187"/>
                </a:lnTo>
                <a:lnTo>
                  <a:pt x="2659679" y="573832"/>
                </a:lnTo>
                <a:lnTo>
                  <a:pt x="2624441" y="581023"/>
                </a:lnTo>
                <a:lnTo>
                  <a:pt x="89387" y="581023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1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7" name="bk object 38"/>
          <p:cNvSpPr>
            <a:spLocks noChangeArrowheads="1"/>
          </p:cNvSpPr>
          <p:nvPr/>
        </p:nvSpPr>
        <p:spPr bwMode="auto">
          <a:xfrm>
            <a:off x="5040313" y="4979988"/>
            <a:ext cx="2451100" cy="6667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8" name="bk object 39"/>
          <p:cNvSpPr>
            <a:spLocks/>
          </p:cNvSpPr>
          <p:nvPr/>
        </p:nvSpPr>
        <p:spPr bwMode="auto">
          <a:xfrm>
            <a:off x="5094288" y="5016500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2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2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3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9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9" name="bk object 40"/>
          <p:cNvSpPr>
            <a:spLocks/>
          </p:cNvSpPr>
          <p:nvPr/>
        </p:nvSpPr>
        <p:spPr bwMode="auto">
          <a:xfrm>
            <a:off x="5083175" y="5005388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5 w 2764790"/>
              <a:gd name="T3" fmla="*/ 57435 h 631189"/>
              <a:gd name="T4" fmla="*/ 24080 w 2764790"/>
              <a:gd name="T5" fmla="*/ 27121 h 631189"/>
              <a:gd name="T6" fmla="*/ 50995 w 2764790"/>
              <a:gd name="T7" fmla="*/ 7157 h 631189"/>
              <a:gd name="T8" fmla="*/ 82140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7 h 631189"/>
              <a:gd name="T14" fmla="*/ 1999463 w 2764790"/>
              <a:gd name="T15" fmla="*/ 27121 h 631189"/>
              <a:gd name="T16" fmla="*/ 2017188 w 2764790"/>
              <a:gd name="T17" fmla="*/ 57435 h 631189"/>
              <a:gd name="T18" fmla="*/ 2023544 w 2764790"/>
              <a:gd name="T19" fmla="*/ 92513 h 631189"/>
              <a:gd name="T20" fmla="*/ 2023544 w 2764790"/>
              <a:gd name="T21" fmla="*/ 427688 h 631189"/>
              <a:gd name="T22" fmla="*/ 2017188 w 2764790"/>
              <a:gd name="T23" fmla="*/ 462766 h 631189"/>
              <a:gd name="T24" fmla="*/ 1999463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2 h 631189"/>
              <a:gd name="T30" fmla="*/ 82140 w 2764790"/>
              <a:gd name="T31" fmla="*/ 520202 h 631189"/>
              <a:gd name="T32" fmla="*/ 50995 w 2764790"/>
              <a:gd name="T33" fmla="*/ 513043 h 631189"/>
              <a:gd name="T34" fmla="*/ 24080 w 2764790"/>
              <a:gd name="T35" fmla="*/ 493080 h 631189"/>
              <a:gd name="T36" fmla="*/ 6355 w 2764790"/>
              <a:gd name="T37" fmla="*/ 462766 h 631189"/>
              <a:gd name="T38" fmla="*/ 0 w 2764790"/>
              <a:gd name="T39" fmla="*/ 427688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2" y="69671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1"/>
                </a:lnTo>
                <a:lnTo>
                  <a:pt x="2764630" y="112222"/>
                </a:lnTo>
                <a:lnTo>
                  <a:pt x="2764630" y="518806"/>
                </a:lnTo>
                <a:lnTo>
                  <a:pt x="2755946" y="561357"/>
                </a:lnTo>
                <a:lnTo>
                  <a:pt x="2731729" y="598129"/>
                </a:lnTo>
                <a:lnTo>
                  <a:pt x="2694957" y="622346"/>
                </a:lnTo>
                <a:lnTo>
                  <a:pt x="2652406" y="631029"/>
                </a:lnTo>
                <a:lnTo>
                  <a:pt x="112222" y="631029"/>
                </a:lnTo>
                <a:lnTo>
                  <a:pt x="69671" y="622346"/>
                </a:lnTo>
                <a:lnTo>
                  <a:pt x="32899" y="598129"/>
                </a:lnTo>
                <a:lnTo>
                  <a:pt x="8682" y="561357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0" name="bk object 41"/>
          <p:cNvSpPr>
            <a:spLocks/>
          </p:cNvSpPr>
          <p:nvPr/>
        </p:nvSpPr>
        <p:spPr bwMode="auto">
          <a:xfrm>
            <a:off x="5105400" y="5027613"/>
            <a:ext cx="2320925" cy="527050"/>
          </a:xfrm>
          <a:custGeom>
            <a:avLst/>
            <a:gdLst>
              <a:gd name="T0" fmla="*/ 0 w 2713990"/>
              <a:gd name="T1" fmla="*/ 73712 h 580389"/>
              <a:gd name="T2" fmla="*/ 5258 w 2713990"/>
              <a:gd name="T3" fmla="*/ 44655 h 580389"/>
              <a:gd name="T4" fmla="*/ 18893 w 2713990"/>
              <a:gd name="T5" fmla="*/ 21305 h 580389"/>
              <a:gd name="T6" fmla="*/ 39601 w 2713990"/>
              <a:gd name="T7" fmla="*/ 5929 h 580389"/>
              <a:gd name="T8" fmla="*/ 65370 w 2713990"/>
              <a:gd name="T9" fmla="*/ 0 h 580389"/>
              <a:gd name="T10" fmla="*/ 1919298 w 2713990"/>
              <a:gd name="T11" fmla="*/ 0 h 580389"/>
              <a:gd name="T12" fmla="*/ 1945069 w 2713990"/>
              <a:gd name="T13" fmla="*/ 5929 h 580389"/>
              <a:gd name="T14" fmla="*/ 1965775 w 2713990"/>
              <a:gd name="T15" fmla="*/ 21305 h 580389"/>
              <a:gd name="T16" fmla="*/ 1979412 w 2713990"/>
              <a:gd name="T17" fmla="*/ 44655 h 580389"/>
              <a:gd name="T18" fmla="*/ 1984670 w 2713990"/>
              <a:gd name="T19" fmla="*/ 73712 h 580389"/>
              <a:gd name="T20" fmla="*/ 1984670 w 2713990"/>
              <a:gd name="T21" fmla="*/ 404768 h 580389"/>
              <a:gd name="T22" fmla="*/ 1979412 w 2713990"/>
              <a:gd name="T23" fmla="*/ 433825 h 580389"/>
              <a:gd name="T24" fmla="*/ 1965775 w 2713990"/>
              <a:gd name="T25" fmla="*/ 457176 h 580389"/>
              <a:gd name="T26" fmla="*/ 1945069 w 2713990"/>
              <a:gd name="T27" fmla="*/ 472551 h 580389"/>
              <a:gd name="T28" fmla="*/ 1919298 w 2713990"/>
              <a:gd name="T29" fmla="*/ 478481 h 580389"/>
              <a:gd name="T30" fmla="*/ 65370 w 2713990"/>
              <a:gd name="T31" fmla="*/ 478481 h 580389"/>
              <a:gd name="T32" fmla="*/ 39601 w 2713990"/>
              <a:gd name="T33" fmla="*/ 472551 h 580389"/>
              <a:gd name="T34" fmla="*/ 18893 w 2713990"/>
              <a:gd name="T35" fmla="*/ 457176 h 580389"/>
              <a:gd name="T36" fmla="*/ 5258 w 2713990"/>
              <a:gd name="T37" fmla="*/ 433825 h 580389"/>
              <a:gd name="T38" fmla="*/ 0 w 2713990"/>
              <a:gd name="T39" fmla="*/ 404768 h 580389"/>
              <a:gd name="T40" fmla="*/ 0 w 2713990"/>
              <a:gd name="T41" fmla="*/ 73712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7"/>
                </a:moveTo>
                <a:lnTo>
                  <a:pt x="7190" y="54151"/>
                </a:lnTo>
                <a:lnTo>
                  <a:pt x="25835" y="25835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5"/>
                </a:lnTo>
                <a:lnTo>
                  <a:pt x="2706639" y="54151"/>
                </a:lnTo>
                <a:lnTo>
                  <a:pt x="2713830" y="89387"/>
                </a:lnTo>
                <a:lnTo>
                  <a:pt x="2713830" y="490841"/>
                </a:lnTo>
                <a:lnTo>
                  <a:pt x="2706639" y="526077"/>
                </a:lnTo>
                <a:lnTo>
                  <a:pt x="2687993" y="554393"/>
                </a:lnTo>
                <a:lnTo>
                  <a:pt x="2659679" y="573038"/>
                </a:lnTo>
                <a:lnTo>
                  <a:pt x="2624441" y="580229"/>
                </a:lnTo>
                <a:lnTo>
                  <a:pt x="89387" y="580229"/>
                </a:lnTo>
                <a:lnTo>
                  <a:pt x="54151" y="573038"/>
                </a:lnTo>
                <a:lnTo>
                  <a:pt x="25835" y="554393"/>
                </a:lnTo>
                <a:lnTo>
                  <a:pt x="7190" y="526077"/>
                </a:lnTo>
                <a:lnTo>
                  <a:pt x="0" y="490841"/>
                </a:lnTo>
                <a:lnTo>
                  <a:pt x="0" y="8938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1" name="bk object 42"/>
          <p:cNvSpPr>
            <a:spLocks noChangeArrowheads="1"/>
          </p:cNvSpPr>
          <p:nvPr/>
        </p:nvSpPr>
        <p:spPr bwMode="auto">
          <a:xfrm>
            <a:off x="5040313" y="5824538"/>
            <a:ext cx="2451100" cy="66675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32" name="bk object 43"/>
          <p:cNvSpPr>
            <a:spLocks/>
          </p:cNvSpPr>
          <p:nvPr/>
        </p:nvSpPr>
        <p:spPr bwMode="auto">
          <a:xfrm>
            <a:off x="5094288" y="586422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7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4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0 h 606425"/>
              <a:gd name="T22" fmla="*/ 1932446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2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2"/>
                </a:lnTo>
                <a:lnTo>
                  <a:pt x="2642507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3" name="bk object 44"/>
          <p:cNvSpPr>
            <a:spLocks/>
          </p:cNvSpPr>
          <p:nvPr/>
        </p:nvSpPr>
        <p:spPr bwMode="auto">
          <a:xfrm>
            <a:off x="5083175" y="5851525"/>
            <a:ext cx="2365375" cy="574675"/>
          </a:xfrm>
          <a:custGeom>
            <a:avLst/>
            <a:gdLst>
              <a:gd name="T0" fmla="*/ 0 w 2764790"/>
              <a:gd name="T1" fmla="*/ 93516 h 631825"/>
              <a:gd name="T2" fmla="*/ 6345 w 2764790"/>
              <a:gd name="T3" fmla="*/ 57655 h 631825"/>
              <a:gd name="T4" fmla="*/ 24080 w 2764790"/>
              <a:gd name="T5" fmla="*/ 27216 h 631825"/>
              <a:gd name="T6" fmla="*/ 50995 w 2764790"/>
              <a:gd name="T7" fmla="*/ 7183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83 h 631825"/>
              <a:gd name="T14" fmla="*/ 1999463 w 2764790"/>
              <a:gd name="T15" fmla="*/ 27216 h 631825"/>
              <a:gd name="T16" fmla="*/ 2017199 w 2764790"/>
              <a:gd name="T17" fmla="*/ 57655 h 631825"/>
              <a:gd name="T18" fmla="*/ 2023544 w 2764790"/>
              <a:gd name="T19" fmla="*/ 93516 h 631825"/>
              <a:gd name="T20" fmla="*/ 2023544 w 2764790"/>
              <a:gd name="T21" fmla="*/ 429853 h 631825"/>
              <a:gd name="T22" fmla="*/ 2017188 w 2764790"/>
              <a:gd name="T23" fmla="*/ 465054 h 631825"/>
              <a:gd name="T24" fmla="*/ 1999463 w 2764790"/>
              <a:gd name="T25" fmla="*/ 495475 h 631825"/>
              <a:gd name="T26" fmla="*/ 1972547 w 2764790"/>
              <a:gd name="T27" fmla="*/ 515510 h 631825"/>
              <a:gd name="T28" fmla="*/ 1941403 w 2764790"/>
              <a:gd name="T29" fmla="*/ 522693 h 631825"/>
              <a:gd name="T30" fmla="*/ 82140 w 2764790"/>
              <a:gd name="T31" fmla="*/ 522693 h 631825"/>
              <a:gd name="T32" fmla="*/ 50995 w 2764790"/>
              <a:gd name="T33" fmla="*/ 515510 h 631825"/>
              <a:gd name="T34" fmla="*/ 24080 w 2764790"/>
              <a:gd name="T35" fmla="*/ 495475 h 631825"/>
              <a:gd name="T36" fmla="*/ 6355 w 2764790"/>
              <a:gd name="T37" fmla="*/ 465054 h 631825"/>
              <a:gd name="T38" fmla="*/ 0 w 2764790"/>
              <a:gd name="T39" fmla="*/ 429853 h 631825"/>
              <a:gd name="T40" fmla="*/ 0 w 2764790"/>
              <a:gd name="T41" fmla="*/ 93516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61" y="69693"/>
                </a:lnTo>
                <a:lnTo>
                  <a:pt x="2764630" y="113041"/>
                </a:lnTo>
                <a:lnTo>
                  <a:pt x="2764630" y="519600"/>
                </a:lnTo>
                <a:lnTo>
                  <a:pt x="2755946" y="562151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3"/>
                </a:lnTo>
                <a:lnTo>
                  <a:pt x="112222" y="631823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4" name="bk object 45"/>
          <p:cNvSpPr>
            <a:spLocks/>
          </p:cNvSpPr>
          <p:nvPr/>
        </p:nvSpPr>
        <p:spPr bwMode="auto">
          <a:xfrm>
            <a:off x="5105400" y="5875338"/>
            <a:ext cx="2320925" cy="527050"/>
          </a:xfrm>
          <a:custGeom>
            <a:avLst/>
            <a:gdLst>
              <a:gd name="T0" fmla="*/ 0 w 2713990"/>
              <a:gd name="T1" fmla="*/ 74184 h 581025"/>
              <a:gd name="T2" fmla="*/ 5269 w 2713990"/>
              <a:gd name="T3" fmla="*/ 44540 h 581025"/>
              <a:gd name="T4" fmla="*/ 18893 w 2713990"/>
              <a:gd name="T5" fmla="*/ 21258 h 581025"/>
              <a:gd name="T6" fmla="*/ 39601 w 2713990"/>
              <a:gd name="T7" fmla="*/ 5916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6 h 581025"/>
              <a:gd name="T14" fmla="*/ 1965775 w 2713990"/>
              <a:gd name="T15" fmla="*/ 21258 h 581025"/>
              <a:gd name="T16" fmla="*/ 1979401 w 2713990"/>
              <a:gd name="T17" fmla="*/ 44540 h 581025"/>
              <a:gd name="T18" fmla="*/ 1984670 w 2713990"/>
              <a:gd name="T19" fmla="*/ 74184 h 581025"/>
              <a:gd name="T20" fmla="*/ 1984670 w 2713990"/>
              <a:gd name="T21" fmla="*/ 404536 h 581025"/>
              <a:gd name="T22" fmla="*/ 1979412 w 2713990"/>
              <a:gd name="T23" fmla="*/ 433529 h 581025"/>
              <a:gd name="T24" fmla="*/ 1965775 w 2713990"/>
              <a:gd name="T25" fmla="*/ 456828 h 581025"/>
              <a:gd name="T26" fmla="*/ 1945069 w 2713990"/>
              <a:gd name="T27" fmla="*/ 472170 h 581025"/>
              <a:gd name="T28" fmla="*/ 1919298 w 2713990"/>
              <a:gd name="T29" fmla="*/ 478087 h 581025"/>
              <a:gd name="T30" fmla="*/ 65370 w 2713990"/>
              <a:gd name="T31" fmla="*/ 478087 h 581025"/>
              <a:gd name="T32" fmla="*/ 39601 w 2713990"/>
              <a:gd name="T33" fmla="*/ 472170 h 581025"/>
              <a:gd name="T34" fmla="*/ 18893 w 2713990"/>
              <a:gd name="T35" fmla="*/ 456828 h 581025"/>
              <a:gd name="T36" fmla="*/ 5258 w 2713990"/>
              <a:gd name="T37" fmla="*/ 433529 h 581025"/>
              <a:gd name="T38" fmla="*/ 0 w 2713990"/>
              <a:gd name="T39" fmla="*/ 404536 h 581025"/>
              <a:gd name="T40" fmla="*/ 0 w 2713990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90156"/>
                </a:moveTo>
                <a:lnTo>
                  <a:pt x="7204" y="54129"/>
                </a:lnTo>
                <a:lnTo>
                  <a:pt x="25835" y="25835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5"/>
                </a:lnTo>
                <a:lnTo>
                  <a:pt x="2706625" y="54129"/>
                </a:lnTo>
                <a:lnTo>
                  <a:pt x="2713830" y="90156"/>
                </a:lnTo>
                <a:lnTo>
                  <a:pt x="2713830" y="491635"/>
                </a:lnTo>
                <a:lnTo>
                  <a:pt x="2706639" y="526871"/>
                </a:lnTo>
                <a:lnTo>
                  <a:pt x="2687993" y="555187"/>
                </a:lnTo>
                <a:lnTo>
                  <a:pt x="2659679" y="573832"/>
                </a:lnTo>
                <a:lnTo>
                  <a:pt x="2624441" y="581023"/>
                </a:lnTo>
                <a:lnTo>
                  <a:pt x="89387" y="581023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1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5" name="bk object 46"/>
          <p:cNvSpPr>
            <a:spLocks noChangeArrowheads="1"/>
          </p:cNvSpPr>
          <p:nvPr/>
        </p:nvSpPr>
        <p:spPr bwMode="auto">
          <a:xfrm>
            <a:off x="1282700" y="1576388"/>
            <a:ext cx="2452688" cy="66833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36" name="bk object 47"/>
          <p:cNvSpPr>
            <a:spLocks/>
          </p:cNvSpPr>
          <p:nvPr/>
        </p:nvSpPr>
        <p:spPr bwMode="auto">
          <a:xfrm>
            <a:off x="1338263" y="161607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7 h 606425"/>
              <a:gd name="T14" fmla="*/ 7664 w 2740025"/>
              <a:gd name="T15" fmla="*/ 453763 h 606425"/>
              <a:gd name="T16" fmla="*/ 26271 w 2740025"/>
              <a:gd name="T17" fmla="*/ 480493 h 606425"/>
              <a:gd name="T18" fmla="*/ 52985 w 2740025"/>
              <a:gd name="T19" fmla="*/ 496722 h 606425"/>
              <a:gd name="T20" fmla="*/ 73871 w 2740025"/>
              <a:gd name="T21" fmla="*/ 500101 h 606425"/>
              <a:gd name="T22" fmla="*/ 1932447 w 2740025"/>
              <a:gd name="T23" fmla="*/ 500047 h 606425"/>
              <a:gd name="T24" fmla="*/ 1962558 w 2740025"/>
              <a:gd name="T25" fmla="*/ 491453 h 606425"/>
              <a:gd name="T26" fmla="*/ 1986248 w 2740025"/>
              <a:gd name="T27" fmla="*/ 470457 h 606425"/>
              <a:gd name="T28" fmla="*/ 2000632 w 2740025"/>
              <a:gd name="T29" fmla="*/ 440316 h 606425"/>
              <a:gd name="T30" fmla="*/ 2003626 w 2740025"/>
              <a:gd name="T31" fmla="*/ 416748 h 606425"/>
              <a:gd name="T32" fmla="*/ 2003578 w 2740025"/>
              <a:gd name="T33" fmla="*/ 80313 h 606425"/>
              <a:gd name="T34" fmla="*/ 1995962 w 2740025"/>
              <a:gd name="T35" fmla="*/ 46338 h 606425"/>
              <a:gd name="T36" fmla="*/ 1977354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2642509" y="606007"/>
                </a:lnTo>
                <a:lnTo>
                  <a:pt x="2683684" y="595592"/>
                </a:lnTo>
                <a:lnTo>
                  <a:pt x="2716078" y="570147"/>
                </a:lnTo>
                <a:lnTo>
                  <a:pt x="2735747" y="533619"/>
                </a:lnTo>
                <a:lnTo>
                  <a:pt x="2739842" y="505058"/>
                </a:lnTo>
                <a:lnTo>
                  <a:pt x="2739776" y="97332"/>
                </a:lnTo>
                <a:lnTo>
                  <a:pt x="2729361" y="56157"/>
                </a:lnTo>
                <a:lnTo>
                  <a:pt x="2703917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7" name="bk object 48"/>
          <p:cNvSpPr>
            <a:spLocks/>
          </p:cNvSpPr>
          <p:nvPr/>
        </p:nvSpPr>
        <p:spPr bwMode="auto">
          <a:xfrm>
            <a:off x="1327150" y="1604963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6 w 2764790"/>
              <a:gd name="T3" fmla="*/ 57436 h 631189"/>
              <a:gd name="T4" fmla="*/ 24081 w 2764790"/>
              <a:gd name="T5" fmla="*/ 27121 h 631189"/>
              <a:gd name="T6" fmla="*/ 50997 w 2764790"/>
              <a:gd name="T7" fmla="*/ 7158 h 631189"/>
              <a:gd name="T8" fmla="*/ 82141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8 h 631189"/>
              <a:gd name="T14" fmla="*/ 1999464 w 2764790"/>
              <a:gd name="T15" fmla="*/ 27121 h 631189"/>
              <a:gd name="T16" fmla="*/ 2017189 w 2764790"/>
              <a:gd name="T17" fmla="*/ 57436 h 631189"/>
              <a:gd name="T18" fmla="*/ 2023545 w 2764790"/>
              <a:gd name="T19" fmla="*/ 92513 h 631189"/>
              <a:gd name="T20" fmla="*/ 2023545 w 2764790"/>
              <a:gd name="T21" fmla="*/ 427689 h 631189"/>
              <a:gd name="T22" fmla="*/ 2017189 w 2764790"/>
              <a:gd name="T23" fmla="*/ 462766 h 631189"/>
              <a:gd name="T24" fmla="*/ 1999464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3 h 631189"/>
              <a:gd name="T30" fmla="*/ 82141 w 2764790"/>
              <a:gd name="T31" fmla="*/ 520203 h 631189"/>
              <a:gd name="T32" fmla="*/ 50997 w 2764790"/>
              <a:gd name="T33" fmla="*/ 513043 h 631189"/>
              <a:gd name="T34" fmla="*/ 24081 w 2764790"/>
              <a:gd name="T35" fmla="*/ 493080 h 631189"/>
              <a:gd name="T36" fmla="*/ 6356 w 2764790"/>
              <a:gd name="T37" fmla="*/ 462766 h 631189"/>
              <a:gd name="T38" fmla="*/ 0 w 2764790"/>
              <a:gd name="T39" fmla="*/ 427689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3" y="69672"/>
                </a:lnTo>
                <a:lnTo>
                  <a:pt x="32900" y="32899"/>
                </a:lnTo>
                <a:lnTo>
                  <a:pt x="69673" y="8683"/>
                </a:lnTo>
                <a:lnTo>
                  <a:pt x="112223" y="0"/>
                </a:lnTo>
                <a:lnTo>
                  <a:pt x="2652407" y="0"/>
                </a:lnTo>
                <a:lnTo>
                  <a:pt x="2694957" y="8683"/>
                </a:lnTo>
                <a:lnTo>
                  <a:pt x="2731731" y="32899"/>
                </a:lnTo>
                <a:lnTo>
                  <a:pt x="2755947" y="69672"/>
                </a:lnTo>
                <a:lnTo>
                  <a:pt x="2764631" y="112222"/>
                </a:lnTo>
                <a:lnTo>
                  <a:pt x="2764631" y="518807"/>
                </a:lnTo>
                <a:lnTo>
                  <a:pt x="2755947" y="561357"/>
                </a:lnTo>
                <a:lnTo>
                  <a:pt x="2731731" y="598130"/>
                </a:lnTo>
                <a:lnTo>
                  <a:pt x="2694957" y="622346"/>
                </a:lnTo>
                <a:lnTo>
                  <a:pt x="2652407" y="631030"/>
                </a:lnTo>
                <a:lnTo>
                  <a:pt x="112223" y="631030"/>
                </a:lnTo>
                <a:lnTo>
                  <a:pt x="69673" y="622346"/>
                </a:lnTo>
                <a:lnTo>
                  <a:pt x="32900" y="598130"/>
                </a:lnTo>
                <a:lnTo>
                  <a:pt x="8683" y="561357"/>
                </a:lnTo>
                <a:lnTo>
                  <a:pt x="0" y="518807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8" name="bk object 49"/>
          <p:cNvSpPr>
            <a:spLocks/>
          </p:cNvSpPr>
          <p:nvPr/>
        </p:nvSpPr>
        <p:spPr bwMode="auto">
          <a:xfrm>
            <a:off x="1349375" y="1627188"/>
            <a:ext cx="2320925" cy="527050"/>
          </a:xfrm>
          <a:custGeom>
            <a:avLst/>
            <a:gdLst>
              <a:gd name="T0" fmla="*/ 0 w 2713990"/>
              <a:gd name="T1" fmla="*/ 73713 h 580389"/>
              <a:gd name="T2" fmla="*/ 5259 w 2713990"/>
              <a:gd name="T3" fmla="*/ 44655 h 580389"/>
              <a:gd name="T4" fmla="*/ 18895 w 2713990"/>
              <a:gd name="T5" fmla="*/ 21307 h 580389"/>
              <a:gd name="T6" fmla="*/ 39601 w 2713990"/>
              <a:gd name="T7" fmla="*/ 5929 h 580389"/>
              <a:gd name="T8" fmla="*/ 65371 w 2713990"/>
              <a:gd name="T9" fmla="*/ 0 h 580389"/>
              <a:gd name="T10" fmla="*/ 1919299 w 2713990"/>
              <a:gd name="T11" fmla="*/ 0 h 580389"/>
              <a:gd name="T12" fmla="*/ 1945069 w 2713990"/>
              <a:gd name="T13" fmla="*/ 5929 h 580389"/>
              <a:gd name="T14" fmla="*/ 1965776 w 2713990"/>
              <a:gd name="T15" fmla="*/ 21307 h 580389"/>
              <a:gd name="T16" fmla="*/ 1979412 w 2713990"/>
              <a:gd name="T17" fmla="*/ 44655 h 580389"/>
              <a:gd name="T18" fmla="*/ 1984671 w 2713990"/>
              <a:gd name="T19" fmla="*/ 73713 h 580389"/>
              <a:gd name="T20" fmla="*/ 1984671 w 2713990"/>
              <a:gd name="T21" fmla="*/ 404768 h 580389"/>
              <a:gd name="T22" fmla="*/ 1979412 w 2713990"/>
              <a:gd name="T23" fmla="*/ 433826 h 580389"/>
              <a:gd name="T24" fmla="*/ 1965776 w 2713990"/>
              <a:gd name="T25" fmla="*/ 457176 h 580389"/>
              <a:gd name="T26" fmla="*/ 1945069 w 2713990"/>
              <a:gd name="T27" fmla="*/ 472551 h 580389"/>
              <a:gd name="T28" fmla="*/ 1919299 w 2713990"/>
              <a:gd name="T29" fmla="*/ 478482 h 580389"/>
              <a:gd name="T30" fmla="*/ 65371 w 2713990"/>
              <a:gd name="T31" fmla="*/ 478482 h 580389"/>
              <a:gd name="T32" fmla="*/ 39601 w 2713990"/>
              <a:gd name="T33" fmla="*/ 472551 h 580389"/>
              <a:gd name="T34" fmla="*/ 18895 w 2713990"/>
              <a:gd name="T35" fmla="*/ 457176 h 580389"/>
              <a:gd name="T36" fmla="*/ 5259 w 2713990"/>
              <a:gd name="T37" fmla="*/ 433826 h 580389"/>
              <a:gd name="T38" fmla="*/ 0 w 2713990"/>
              <a:gd name="T39" fmla="*/ 404768 h 580389"/>
              <a:gd name="T40" fmla="*/ 0 w 2713990"/>
              <a:gd name="T41" fmla="*/ 73713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8"/>
                </a:moveTo>
                <a:lnTo>
                  <a:pt x="7191" y="54151"/>
                </a:lnTo>
                <a:lnTo>
                  <a:pt x="25837" y="25837"/>
                </a:lnTo>
                <a:lnTo>
                  <a:pt x="54151" y="7190"/>
                </a:lnTo>
                <a:lnTo>
                  <a:pt x="89388" y="0"/>
                </a:lnTo>
                <a:lnTo>
                  <a:pt x="2624442" y="0"/>
                </a:lnTo>
                <a:lnTo>
                  <a:pt x="2659679" y="7190"/>
                </a:lnTo>
                <a:lnTo>
                  <a:pt x="2687994" y="25837"/>
                </a:lnTo>
                <a:lnTo>
                  <a:pt x="2706640" y="54151"/>
                </a:lnTo>
                <a:lnTo>
                  <a:pt x="2713831" y="89388"/>
                </a:lnTo>
                <a:lnTo>
                  <a:pt x="2713831" y="490841"/>
                </a:lnTo>
                <a:lnTo>
                  <a:pt x="2706640" y="526079"/>
                </a:lnTo>
                <a:lnTo>
                  <a:pt x="2687994" y="554393"/>
                </a:lnTo>
                <a:lnTo>
                  <a:pt x="2659679" y="573039"/>
                </a:lnTo>
                <a:lnTo>
                  <a:pt x="2624442" y="580230"/>
                </a:lnTo>
                <a:lnTo>
                  <a:pt x="89388" y="580230"/>
                </a:lnTo>
                <a:lnTo>
                  <a:pt x="54151" y="573039"/>
                </a:lnTo>
                <a:lnTo>
                  <a:pt x="25837" y="554393"/>
                </a:lnTo>
                <a:lnTo>
                  <a:pt x="7191" y="526079"/>
                </a:lnTo>
                <a:lnTo>
                  <a:pt x="0" y="490841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9" name="bk object 50"/>
          <p:cNvSpPr>
            <a:spLocks noChangeArrowheads="1"/>
          </p:cNvSpPr>
          <p:nvPr/>
        </p:nvSpPr>
        <p:spPr bwMode="auto">
          <a:xfrm>
            <a:off x="2005013" y="2425700"/>
            <a:ext cx="1730375" cy="6667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0" name="bk object 51"/>
          <p:cNvSpPr>
            <a:spLocks/>
          </p:cNvSpPr>
          <p:nvPr/>
        </p:nvSpPr>
        <p:spPr bwMode="auto">
          <a:xfrm>
            <a:off x="2058988" y="2463800"/>
            <a:ext cx="1622425" cy="550863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3 h 606425"/>
              <a:gd name="T10" fmla="*/ 0 w 1898014"/>
              <a:gd name="T11" fmla="*/ 83351 h 606425"/>
              <a:gd name="T12" fmla="*/ 48 w 1898014"/>
              <a:gd name="T13" fmla="*/ 419787 h 606425"/>
              <a:gd name="T14" fmla="*/ 7657 w 1898014"/>
              <a:gd name="T15" fmla="*/ 453763 h 606425"/>
              <a:gd name="T16" fmla="*/ 26250 w 1898014"/>
              <a:gd name="T17" fmla="*/ 480493 h 606425"/>
              <a:gd name="T18" fmla="*/ 52940 w 1898014"/>
              <a:gd name="T19" fmla="*/ 496722 h 606425"/>
              <a:gd name="T20" fmla="*/ 73810 w 1898014"/>
              <a:gd name="T21" fmla="*/ 500101 h 606425"/>
              <a:gd name="T22" fmla="*/ 1315421 w 1898014"/>
              <a:gd name="T23" fmla="*/ 500047 h 606425"/>
              <a:gd name="T24" fmla="*/ 1345507 w 1898014"/>
              <a:gd name="T25" fmla="*/ 491453 h 606425"/>
              <a:gd name="T26" fmla="*/ 1369177 w 1898014"/>
              <a:gd name="T27" fmla="*/ 470457 h 606425"/>
              <a:gd name="T28" fmla="*/ 1383549 w 1898014"/>
              <a:gd name="T29" fmla="*/ 440316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1" name="bk object 52"/>
          <p:cNvSpPr>
            <a:spLocks/>
          </p:cNvSpPr>
          <p:nvPr/>
        </p:nvSpPr>
        <p:spPr bwMode="auto">
          <a:xfrm>
            <a:off x="2047875" y="2452688"/>
            <a:ext cx="1644650" cy="573087"/>
          </a:xfrm>
          <a:custGeom>
            <a:avLst/>
            <a:gdLst>
              <a:gd name="T0" fmla="*/ 0 w 1922779"/>
              <a:gd name="T1" fmla="*/ 92326 h 631825"/>
              <a:gd name="T2" fmla="*/ 6353 w 1922779"/>
              <a:gd name="T3" fmla="*/ 57320 h 631825"/>
              <a:gd name="T4" fmla="*/ 24070 w 1922779"/>
              <a:gd name="T5" fmla="*/ 27067 h 631825"/>
              <a:gd name="T6" fmla="*/ 50975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67 w 1922779"/>
              <a:gd name="T17" fmla="*/ 57320 h 631825"/>
              <a:gd name="T18" fmla="*/ 1406520 w 1922779"/>
              <a:gd name="T19" fmla="*/ 92326 h 631825"/>
              <a:gd name="T20" fmla="*/ 1406520 w 1922779"/>
              <a:gd name="T21" fmla="*/ 426808 h 631825"/>
              <a:gd name="T22" fmla="*/ 1400177 w 1922779"/>
              <a:gd name="T23" fmla="*/ 462471 h 631825"/>
              <a:gd name="T24" fmla="*/ 1382450 w 1922779"/>
              <a:gd name="T25" fmla="*/ 492742 h 631825"/>
              <a:gd name="T26" fmla="*/ 1355545 w 1922779"/>
              <a:gd name="T27" fmla="*/ 512664 h 631825"/>
              <a:gd name="T28" fmla="*/ 1324414 w 1922779"/>
              <a:gd name="T29" fmla="*/ 519809 h 631825"/>
              <a:gd name="T30" fmla="*/ 82105 w 1922779"/>
              <a:gd name="T31" fmla="*/ 519809 h 631825"/>
              <a:gd name="T32" fmla="*/ 50975 w 1922779"/>
              <a:gd name="T33" fmla="*/ 512664 h 631825"/>
              <a:gd name="T34" fmla="*/ 24070 w 1922779"/>
              <a:gd name="T35" fmla="*/ 492742 h 631825"/>
              <a:gd name="T36" fmla="*/ 6342 w 1922779"/>
              <a:gd name="T37" fmla="*/ 462471 h 631825"/>
              <a:gd name="T38" fmla="*/ 0 w 1922779"/>
              <a:gd name="T39" fmla="*/ 426808 h 631825"/>
              <a:gd name="T40" fmla="*/ 0 w 1922779"/>
              <a:gd name="T41" fmla="*/ 92326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2222"/>
                </a:moveTo>
                <a:lnTo>
                  <a:pt x="8683" y="69672"/>
                </a:lnTo>
                <a:lnTo>
                  <a:pt x="32900" y="32900"/>
                </a:lnTo>
                <a:lnTo>
                  <a:pt x="69673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78" y="69672"/>
                </a:lnTo>
                <a:lnTo>
                  <a:pt x="1922462" y="112222"/>
                </a:lnTo>
                <a:lnTo>
                  <a:pt x="1922462" y="518782"/>
                </a:lnTo>
                <a:lnTo>
                  <a:pt x="1913792" y="562130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69" y="562130"/>
                </a:lnTo>
                <a:lnTo>
                  <a:pt x="0" y="518782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2" name="bk object 53"/>
          <p:cNvSpPr>
            <a:spLocks/>
          </p:cNvSpPr>
          <p:nvPr/>
        </p:nvSpPr>
        <p:spPr bwMode="auto">
          <a:xfrm>
            <a:off x="2070100" y="2474913"/>
            <a:ext cx="1600200" cy="527050"/>
          </a:xfrm>
          <a:custGeom>
            <a:avLst/>
            <a:gdLst>
              <a:gd name="T0" fmla="*/ 0 w 1871979"/>
              <a:gd name="T1" fmla="*/ 73552 h 581025"/>
              <a:gd name="T2" fmla="*/ 5255 w 1871979"/>
              <a:gd name="T3" fmla="*/ 44558 h 581025"/>
              <a:gd name="T4" fmla="*/ 18879 w 1871979"/>
              <a:gd name="T5" fmla="*/ 21259 h 581025"/>
              <a:gd name="T6" fmla="*/ 39569 w 1871979"/>
              <a:gd name="T7" fmla="*/ 5916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6 h 581025"/>
              <a:gd name="T14" fmla="*/ 1348767 w 1871979"/>
              <a:gd name="T15" fmla="*/ 21259 h 581025"/>
              <a:gd name="T16" fmla="*/ 1362392 w 1871979"/>
              <a:gd name="T17" fmla="*/ 44558 h 581025"/>
              <a:gd name="T18" fmla="*/ 1367647 w 1871979"/>
              <a:gd name="T19" fmla="*/ 73552 h 581025"/>
              <a:gd name="T20" fmla="*/ 1367647 w 1871979"/>
              <a:gd name="T21" fmla="*/ 403903 h 581025"/>
              <a:gd name="T22" fmla="*/ 1362381 w 1871979"/>
              <a:gd name="T23" fmla="*/ 433548 h 581025"/>
              <a:gd name="T24" fmla="*/ 1348767 w 1871979"/>
              <a:gd name="T25" fmla="*/ 456828 h 581025"/>
              <a:gd name="T26" fmla="*/ 1328077 w 1871979"/>
              <a:gd name="T27" fmla="*/ 472171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1 h 581025"/>
              <a:gd name="T34" fmla="*/ 18879 w 1871979"/>
              <a:gd name="T35" fmla="*/ 456828 h 581025"/>
              <a:gd name="T36" fmla="*/ 5265 w 1871979"/>
              <a:gd name="T37" fmla="*/ 433548 h 581025"/>
              <a:gd name="T38" fmla="*/ 0 w 1871979"/>
              <a:gd name="T39" fmla="*/ 403903 h 581025"/>
              <a:gd name="T40" fmla="*/ 0 w 1871979"/>
              <a:gd name="T41" fmla="*/ 73552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67"/>
                </a:lnTo>
                <a:lnTo>
                  <a:pt x="1864456" y="526894"/>
                </a:lnTo>
                <a:lnTo>
                  <a:pt x="1845825" y="555187"/>
                </a:lnTo>
                <a:lnTo>
                  <a:pt x="1817510" y="573833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3"/>
                </a:lnTo>
                <a:lnTo>
                  <a:pt x="25837" y="555187"/>
                </a:lnTo>
                <a:lnTo>
                  <a:pt x="7205" y="526894"/>
                </a:lnTo>
                <a:lnTo>
                  <a:pt x="0" y="490867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3" name="bk object 54"/>
          <p:cNvSpPr>
            <a:spLocks noChangeArrowheads="1"/>
          </p:cNvSpPr>
          <p:nvPr/>
        </p:nvSpPr>
        <p:spPr bwMode="auto">
          <a:xfrm>
            <a:off x="2005013" y="3275013"/>
            <a:ext cx="1730375" cy="66675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4" name="bk object 55"/>
          <p:cNvSpPr>
            <a:spLocks/>
          </p:cNvSpPr>
          <p:nvPr/>
        </p:nvSpPr>
        <p:spPr bwMode="auto">
          <a:xfrm>
            <a:off x="2058988" y="3311525"/>
            <a:ext cx="1622425" cy="549275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3 h 606425"/>
              <a:gd name="T4" fmla="*/ 41034 w 1898014"/>
              <a:gd name="T5" fmla="*/ 8597 h 606425"/>
              <a:gd name="T6" fmla="*/ 17364 w 1898014"/>
              <a:gd name="T7" fmla="*/ 29472 h 606425"/>
              <a:gd name="T8" fmla="*/ 2992 w 1898014"/>
              <a:gd name="T9" fmla="*/ 59439 h 606425"/>
              <a:gd name="T10" fmla="*/ 0 w 1898014"/>
              <a:gd name="T11" fmla="*/ 82871 h 606425"/>
              <a:gd name="T12" fmla="*/ 48 w 1898014"/>
              <a:gd name="T13" fmla="*/ 417370 h 606425"/>
              <a:gd name="T14" fmla="*/ 7657 w 1898014"/>
              <a:gd name="T15" fmla="*/ 451150 h 606425"/>
              <a:gd name="T16" fmla="*/ 26250 w 1898014"/>
              <a:gd name="T17" fmla="*/ 477726 h 606425"/>
              <a:gd name="T18" fmla="*/ 52940 w 1898014"/>
              <a:gd name="T19" fmla="*/ 493862 h 606425"/>
              <a:gd name="T20" fmla="*/ 73810 w 1898014"/>
              <a:gd name="T21" fmla="*/ 497222 h 606425"/>
              <a:gd name="T22" fmla="*/ 1315421 w 1898014"/>
              <a:gd name="T23" fmla="*/ 497168 h 606425"/>
              <a:gd name="T24" fmla="*/ 1345507 w 1898014"/>
              <a:gd name="T25" fmla="*/ 488624 h 606425"/>
              <a:gd name="T26" fmla="*/ 1369177 w 1898014"/>
              <a:gd name="T27" fmla="*/ 467749 h 606425"/>
              <a:gd name="T28" fmla="*/ 1383549 w 1898014"/>
              <a:gd name="T29" fmla="*/ 437781 h 606425"/>
              <a:gd name="T30" fmla="*/ 1386541 w 1898014"/>
              <a:gd name="T31" fmla="*/ 414349 h 606425"/>
              <a:gd name="T32" fmla="*/ 1386492 w 1898014"/>
              <a:gd name="T33" fmla="*/ 79851 h 606425"/>
              <a:gd name="T34" fmla="*/ 1378883 w 1898014"/>
              <a:gd name="T35" fmla="*/ 46071 h 606425"/>
              <a:gd name="T36" fmla="*/ 1360291 w 1898014"/>
              <a:gd name="T37" fmla="*/ 19496 h 606425"/>
              <a:gd name="T38" fmla="*/ 1333600 w 1898014"/>
              <a:gd name="T39" fmla="*/ 3359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5" name="bk object 56"/>
          <p:cNvSpPr>
            <a:spLocks/>
          </p:cNvSpPr>
          <p:nvPr/>
        </p:nvSpPr>
        <p:spPr bwMode="auto">
          <a:xfrm>
            <a:off x="2047875" y="3298825"/>
            <a:ext cx="1644650" cy="573088"/>
          </a:xfrm>
          <a:custGeom>
            <a:avLst/>
            <a:gdLst>
              <a:gd name="T0" fmla="*/ 0 w 1922779"/>
              <a:gd name="T1" fmla="*/ 93001 h 631825"/>
              <a:gd name="T2" fmla="*/ 6342 w 1922779"/>
              <a:gd name="T3" fmla="*/ 57338 h 631825"/>
              <a:gd name="T4" fmla="*/ 24070 w 1922779"/>
              <a:gd name="T5" fmla="*/ 27067 h 631825"/>
              <a:gd name="T6" fmla="*/ 50975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77 w 1922779"/>
              <a:gd name="T17" fmla="*/ 57338 h 631825"/>
              <a:gd name="T18" fmla="*/ 1406520 w 1922779"/>
              <a:gd name="T19" fmla="*/ 93001 h 631825"/>
              <a:gd name="T20" fmla="*/ 1406520 w 1922779"/>
              <a:gd name="T21" fmla="*/ 427483 h 631825"/>
              <a:gd name="T22" fmla="*/ 1400167 w 1922779"/>
              <a:gd name="T23" fmla="*/ 462489 h 631825"/>
              <a:gd name="T24" fmla="*/ 1382450 w 1922779"/>
              <a:gd name="T25" fmla="*/ 492744 h 631825"/>
              <a:gd name="T26" fmla="*/ 1355545 w 1922779"/>
              <a:gd name="T27" fmla="*/ 512666 h 631825"/>
              <a:gd name="T28" fmla="*/ 1324414 w 1922779"/>
              <a:gd name="T29" fmla="*/ 519811 h 631825"/>
              <a:gd name="T30" fmla="*/ 82105 w 1922779"/>
              <a:gd name="T31" fmla="*/ 519811 h 631825"/>
              <a:gd name="T32" fmla="*/ 50975 w 1922779"/>
              <a:gd name="T33" fmla="*/ 512666 h 631825"/>
              <a:gd name="T34" fmla="*/ 24070 w 1922779"/>
              <a:gd name="T35" fmla="*/ 492744 h 631825"/>
              <a:gd name="T36" fmla="*/ 6353 w 1922779"/>
              <a:gd name="T37" fmla="*/ 462489 h 631825"/>
              <a:gd name="T38" fmla="*/ 0 w 1922779"/>
              <a:gd name="T39" fmla="*/ 427483 h 631825"/>
              <a:gd name="T40" fmla="*/ 0 w 1922779"/>
              <a:gd name="T41" fmla="*/ 93001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3042"/>
                </a:moveTo>
                <a:lnTo>
                  <a:pt x="8669" y="69694"/>
                </a:lnTo>
                <a:lnTo>
                  <a:pt x="32900" y="32900"/>
                </a:lnTo>
                <a:lnTo>
                  <a:pt x="69673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92" y="69694"/>
                </a:lnTo>
                <a:lnTo>
                  <a:pt x="1922462" y="113042"/>
                </a:lnTo>
                <a:lnTo>
                  <a:pt x="1922462" y="519601"/>
                </a:lnTo>
                <a:lnTo>
                  <a:pt x="1913778" y="562151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83" y="562151"/>
                </a:lnTo>
                <a:lnTo>
                  <a:pt x="0" y="519601"/>
                </a:lnTo>
                <a:lnTo>
                  <a:pt x="0" y="11304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6" name="bk object 57"/>
          <p:cNvSpPr>
            <a:spLocks/>
          </p:cNvSpPr>
          <p:nvPr/>
        </p:nvSpPr>
        <p:spPr bwMode="auto">
          <a:xfrm>
            <a:off x="2070100" y="3322638"/>
            <a:ext cx="1600200" cy="527050"/>
          </a:xfrm>
          <a:custGeom>
            <a:avLst/>
            <a:gdLst>
              <a:gd name="T0" fmla="*/ 0 w 1871979"/>
              <a:gd name="T1" fmla="*/ 74185 h 581025"/>
              <a:gd name="T2" fmla="*/ 5265 w 1871979"/>
              <a:gd name="T3" fmla="*/ 44541 h 581025"/>
              <a:gd name="T4" fmla="*/ 18879 w 1871979"/>
              <a:gd name="T5" fmla="*/ 21259 h 581025"/>
              <a:gd name="T6" fmla="*/ 39569 w 1871979"/>
              <a:gd name="T7" fmla="*/ 5917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7 h 581025"/>
              <a:gd name="T14" fmla="*/ 1348767 w 1871979"/>
              <a:gd name="T15" fmla="*/ 21259 h 581025"/>
              <a:gd name="T16" fmla="*/ 1362381 w 1871979"/>
              <a:gd name="T17" fmla="*/ 44541 h 581025"/>
              <a:gd name="T18" fmla="*/ 1367647 w 1871979"/>
              <a:gd name="T19" fmla="*/ 74185 h 581025"/>
              <a:gd name="T20" fmla="*/ 1367647 w 1871979"/>
              <a:gd name="T21" fmla="*/ 404536 h 581025"/>
              <a:gd name="T22" fmla="*/ 1362392 w 1871979"/>
              <a:gd name="T23" fmla="*/ 433530 h 581025"/>
              <a:gd name="T24" fmla="*/ 1348767 w 1871979"/>
              <a:gd name="T25" fmla="*/ 456828 h 581025"/>
              <a:gd name="T26" fmla="*/ 1328077 w 1871979"/>
              <a:gd name="T27" fmla="*/ 472171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1 h 581025"/>
              <a:gd name="T34" fmla="*/ 18879 w 1871979"/>
              <a:gd name="T35" fmla="*/ 456828 h 581025"/>
              <a:gd name="T36" fmla="*/ 5255 w 1871979"/>
              <a:gd name="T37" fmla="*/ 433530 h 581025"/>
              <a:gd name="T38" fmla="*/ 0 w 1871979"/>
              <a:gd name="T39" fmla="*/ 404536 h 581025"/>
              <a:gd name="T40" fmla="*/ 0 w 1871979"/>
              <a:gd name="T41" fmla="*/ 74185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90157"/>
                </a:moveTo>
                <a:lnTo>
                  <a:pt x="7205" y="54130"/>
                </a:lnTo>
                <a:lnTo>
                  <a:pt x="25837" y="25836"/>
                </a:lnTo>
                <a:lnTo>
                  <a:pt x="54151" y="7191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1"/>
                </a:lnTo>
                <a:lnTo>
                  <a:pt x="1845825" y="25836"/>
                </a:lnTo>
                <a:lnTo>
                  <a:pt x="1864456" y="54130"/>
                </a:lnTo>
                <a:lnTo>
                  <a:pt x="1871662" y="90157"/>
                </a:lnTo>
                <a:lnTo>
                  <a:pt x="1871662" y="491635"/>
                </a:lnTo>
                <a:lnTo>
                  <a:pt x="1864471" y="526872"/>
                </a:lnTo>
                <a:lnTo>
                  <a:pt x="1845825" y="555187"/>
                </a:lnTo>
                <a:lnTo>
                  <a:pt x="1817510" y="573833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3"/>
                </a:lnTo>
                <a:lnTo>
                  <a:pt x="25837" y="555187"/>
                </a:lnTo>
                <a:lnTo>
                  <a:pt x="7191" y="526872"/>
                </a:lnTo>
                <a:lnTo>
                  <a:pt x="0" y="491635"/>
                </a:lnTo>
                <a:lnTo>
                  <a:pt x="0" y="9015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7" name="bk object 58"/>
          <p:cNvSpPr>
            <a:spLocks noChangeArrowheads="1"/>
          </p:cNvSpPr>
          <p:nvPr/>
        </p:nvSpPr>
        <p:spPr bwMode="auto">
          <a:xfrm>
            <a:off x="2005013" y="4119563"/>
            <a:ext cx="1730375" cy="6667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8" name="bk object 59"/>
          <p:cNvSpPr>
            <a:spLocks/>
          </p:cNvSpPr>
          <p:nvPr/>
        </p:nvSpPr>
        <p:spPr bwMode="auto">
          <a:xfrm>
            <a:off x="2058988" y="4159250"/>
            <a:ext cx="1622425" cy="549275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3 h 606425"/>
              <a:gd name="T4" fmla="*/ 41034 w 1898014"/>
              <a:gd name="T5" fmla="*/ 8597 h 606425"/>
              <a:gd name="T6" fmla="*/ 17364 w 1898014"/>
              <a:gd name="T7" fmla="*/ 29472 h 606425"/>
              <a:gd name="T8" fmla="*/ 2992 w 1898014"/>
              <a:gd name="T9" fmla="*/ 59439 h 606425"/>
              <a:gd name="T10" fmla="*/ 0 w 1898014"/>
              <a:gd name="T11" fmla="*/ 82871 h 606425"/>
              <a:gd name="T12" fmla="*/ 48 w 1898014"/>
              <a:gd name="T13" fmla="*/ 417369 h 606425"/>
              <a:gd name="T14" fmla="*/ 7657 w 1898014"/>
              <a:gd name="T15" fmla="*/ 451150 h 606425"/>
              <a:gd name="T16" fmla="*/ 26249 w 1898014"/>
              <a:gd name="T17" fmla="*/ 477725 h 606425"/>
              <a:gd name="T18" fmla="*/ 52940 w 1898014"/>
              <a:gd name="T19" fmla="*/ 493862 h 606425"/>
              <a:gd name="T20" fmla="*/ 73810 w 1898014"/>
              <a:gd name="T21" fmla="*/ 497220 h 606425"/>
              <a:gd name="T22" fmla="*/ 1315420 w 1898014"/>
              <a:gd name="T23" fmla="*/ 497167 h 606425"/>
              <a:gd name="T24" fmla="*/ 1345506 w 1898014"/>
              <a:gd name="T25" fmla="*/ 488623 h 606425"/>
              <a:gd name="T26" fmla="*/ 1369176 w 1898014"/>
              <a:gd name="T27" fmla="*/ 467749 h 606425"/>
              <a:gd name="T28" fmla="*/ 1383549 w 1898014"/>
              <a:gd name="T29" fmla="*/ 437781 h 606425"/>
              <a:gd name="T30" fmla="*/ 1386541 w 1898014"/>
              <a:gd name="T31" fmla="*/ 414349 h 606425"/>
              <a:gd name="T32" fmla="*/ 1386492 w 1898014"/>
              <a:gd name="T33" fmla="*/ 79851 h 606425"/>
              <a:gd name="T34" fmla="*/ 1378883 w 1898014"/>
              <a:gd name="T35" fmla="*/ 46071 h 606425"/>
              <a:gd name="T36" fmla="*/ 1360291 w 1898014"/>
              <a:gd name="T37" fmla="*/ 19496 h 606425"/>
              <a:gd name="T38" fmla="*/ 1333600 w 1898014"/>
              <a:gd name="T39" fmla="*/ 3359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8"/>
                </a:lnTo>
                <a:lnTo>
                  <a:pt x="72453" y="601977"/>
                </a:lnTo>
                <a:lnTo>
                  <a:pt x="101014" y="606071"/>
                </a:lnTo>
                <a:lnTo>
                  <a:pt x="1800255" y="606006"/>
                </a:lnTo>
                <a:lnTo>
                  <a:pt x="1841430" y="595591"/>
                </a:lnTo>
                <a:lnTo>
                  <a:pt x="1873825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9" name="bk object 60"/>
          <p:cNvSpPr>
            <a:spLocks/>
          </p:cNvSpPr>
          <p:nvPr/>
        </p:nvSpPr>
        <p:spPr bwMode="auto">
          <a:xfrm>
            <a:off x="2047875" y="4146550"/>
            <a:ext cx="1644650" cy="573088"/>
          </a:xfrm>
          <a:custGeom>
            <a:avLst/>
            <a:gdLst>
              <a:gd name="T0" fmla="*/ 0 w 1922779"/>
              <a:gd name="T1" fmla="*/ 92514 h 631189"/>
              <a:gd name="T2" fmla="*/ 6353 w 1922779"/>
              <a:gd name="T3" fmla="*/ 57436 h 631189"/>
              <a:gd name="T4" fmla="*/ 24070 w 1922779"/>
              <a:gd name="T5" fmla="*/ 27122 h 631189"/>
              <a:gd name="T6" fmla="*/ 50974 w 1922779"/>
              <a:gd name="T7" fmla="*/ 7158 h 631189"/>
              <a:gd name="T8" fmla="*/ 82105 w 1922779"/>
              <a:gd name="T9" fmla="*/ 0 h 631189"/>
              <a:gd name="T10" fmla="*/ 1324414 w 1922779"/>
              <a:gd name="T11" fmla="*/ 0 h 631189"/>
              <a:gd name="T12" fmla="*/ 1355545 w 1922779"/>
              <a:gd name="T13" fmla="*/ 7158 h 631189"/>
              <a:gd name="T14" fmla="*/ 1382450 w 1922779"/>
              <a:gd name="T15" fmla="*/ 27122 h 631189"/>
              <a:gd name="T16" fmla="*/ 1400167 w 1922779"/>
              <a:gd name="T17" fmla="*/ 57436 h 631189"/>
              <a:gd name="T18" fmla="*/ 1406520 w 1922779"/>
              <a:gd name="T19" fmla="*/ 92514 h 631189"/>
              <a:gd name="T20" fmla="*/ 1406520 w 1922779"/>
              <a:gd name="T21" fmla="*/ 427670 h 631189"/>
              <a:gd name="T22" fmla="*/ 1400167 w 1922779"/>
              <a:gd name="T23" fmla="*/ 463465 h 631189"/>
              <a:gd name="T24" fmla="*/ 1382404 w 1922779"/>
              <a:gd name="T25" fmla="*/ 493117 h 631189"/>
              <a:gd name="T26" fmla="*/ 1355545 w 1922779"/>
              <a:gd name="T27" fmla="*/ 513045 h 631189"/>
              <a:gd name="T28" fmla="*/ 1324414 w 1922779"/>
              <a:gd name="T29" fmla="*/ 520204 h 631189"/>
              <a:gd name="T30" fmla="*/ 82105 w 1922779"/>
              <a:gd name="T31" fmla="*/ 520204 h 631189"/>
              <a:gd name="T32" fmla="*/ 50974 w 1922779"/>
              <a:gd name="T33" fmla="*/ 513045 h 631189"/>
              <a:gd name="T34" fmla="*/ 24116 w 1922779"/>
              <a:gd name="T35" fmla="*/ 493117 h 631189"/>
              <a:gd name="T36" fmla="*/ 6354 w 1922779"/>
              <a:gd name="T37" fmla="*/ 463465 h 631189"/>
              <a:gd name="T38" fmla="*/ 0 w 1922779"/>
              <a:gd name="T39" fmla="*/ 427670 h 631189"/>
              <a:gd name="T40" fmla="*/ 0 w 1922779"/>
              <a:gd name="T41" fmla="*/ 92514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189">
                <a:moveTo>
                  <a:pt x="0" y="112223"/>
                </a:moveTo>
                <a:lnTo>
                  <a:pt x="8683" y="69672"/>
                </a:lnTo>
                <a:lnTo>
                  <a:pt x="32900" y="32900"/>
                </a:lnTo>
                <a:lnTo>
                  <a:pt x="69672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78" y="69672"/>
                </a:lnTo>
                <a:lnTo>
                  <a:pt x="1922462" y="112223"/>
                </a:lnTo>
                <a:lnTo>
                  <a:pt x="1922462" y="518782"/>
                </a:lnTo>
                <a:lnTo>
                  <a:pt x="1913778" y="562203"/>
                </a:lnTo>
                <a:lnTo>
                  <a:pt x="1889499" y="598172"/>
                </a:lnTo>
                <a:lnTo>
                  <a:pt x="1852788" y="622346"/>
                </a:lnTo>
                <a:lnTo>
                  <a:pt x="1810238" y="631030"/>
                </a:lnTo>
                <a:lnTo>
                  <a:pt x="112223" y="631030"/>
                </a:lnTo>
                <a:lnTo>
                  <a:pt x="69672" y="622346"/>
                </a:lnTo>
                <a:lnTo>
                  <a:pt x="32962" y="598172"/>
                </a:lnTo>
                <a:lnTo>
                  <a:pt x="8684" y="562203"/>
                </a:lnTo>
                <a:lnTo>
                  <a:pt x="0" y="518782"/>
                </a:lnTo>
                <a:lnTo>
                  <a:pt x="0" y="112223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0" name="bk object 61"/>
          <p:cNvSpPr>
            <a:spLocks/>
          </p:cNvSpPr>
          <p:nvPr/>
        </p:nvSpPr>
        <p:spPr bwMode="auto">
          <a:xfrm>
            <a:off x="2070100" y="4170363"/>
            <a:ext cx="1600200" cy="527050"/>
          </a:xfrm>
          <a:custGeom>
            <a:avLst/>
            <a:gdLst>
              <a:gd name="T0" fmla="*/ 0 w 1871979"/>
              <a:gd name="T1" fmla="*/ 73713 h 580389"/>
              <a:gd name="T2" fmla="*/ 5255 w 1871979"/>
              <a:gd name="T3" fmla="*/ 44655 h 580389"/>
              <a:gd name="T4" fmla="*/ 18879 w 1871979"/>
              <a:gd name="T5" fmla="*/ 21306 h 580389"/>
              <a:gd name="T6" fmla="*/ 39569 w 1871979"/>
              <a:gd name="T7" fmla="*/ 5929 h 580389"/>
              <a:gd name="T8" fmla="*/ 65317 w 1871979"/>
              <a:gd name="T9" fmla="*/ 0 h 580389"/>
              <a:gd name="T10" fmla="*/ 1302330 w 1871979"/>
              <a:gd name="T11" fmla="*/ 0 h 580389"/>
              <a:gd name="T12" fmla="*/ 1328077 w 1871979"/>
              <a:gd name="T13" fmla="*/ 5929 h 580389"/>
              <a:gd name="T14" fmla="*/ 1348767 w 1871979"/>
              <a:gd name="T15" fmla="*/ 21306 h 580389"/>
              <a:gd name="T16" fmla="*/ 1362392 w 1871979"/>
              <a:gd name="T17" fmla="*/ 44655 h 580389"/>
              <a:gd name="T18" fmla="*/ 1367647 w 1871979"/>
              <a:gd name="T19" fmla="*/ 73713 h 580389"/>
              <a:gd name="T20" fmla="*/ 1367647 w 1871979"/>
              <a:gd name="T21" fmla="*/ 404788 h 580389"/>
              <a:gd name="T22" fmla="*/ 1362392 w 1871979"/>
              <a:gd name="T23" fmla="*/ 434438 h 580389"/>
              <a:gd name="T24" fmla="*/ 1348814 w 1871979"/>
              <a:gd name="T25" fmla="*/ 457142 h 580389"/>
              <a:gd name="T26" fmla="*/ 1328077 w 1871979"/>
              <a:gd name="T27" fmla="*/ 472552 h 580389"/>
              <a:gd name="T28" fmla="*/ 1302330 w 1871979"/>
              <a:gd name="T29" fmla="*/ 478482 h 580389"/>
              <a:gd name="T30" fmla="*/ 65317 w 1871979"/>
              <a:gd name="T31" fmla="*/ 478482 h 580389"/>
              <a:gd name="T32" fmla="*/ 39569 w 1871979"/>
              <a:gd name="T33" fmla="*/ 472552 h 580389"/>
              <a:gd name="T34" fmla="*/ 18833 w 1871979"/>
              <a:gd name="T35" fmla="*/ 457142 h 580389"/>
              <a:gd name="T36" fmla="*/ 5254 w 1871979"/>
              <a:gd name="T37" fmla="*/ 434438 h 580389"/>
              <a:gd name="T38" fmla="*/ 0 w 1871979"/>
              <a:gd name="T39" fmla="*/ 404788 h 580389"/>
              <a:gd name="T40" fmla="*/ 0 w 1871979"/>
              <a:gd name="T41" fmla="*/ 73713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0389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66"/>
                </a:lnTo>
                <a:lnTo>
                  <a:pt x="1864471" y="526820"/>
                </a:lnTo>
                <a:lnTo>
                  <a:pt x="1845888" y="554352"/>
                </a:lnTo>
                <a:lnTo>
                  <a:pt x="1817510" y="573040"/>
                </a:lnTo>
                <a:lnTo>
                  <a:pt x="1782273" y="580230"/>
                </a:lnTo>
                <a:lnTo>
                  <a:pt x="89388" y="580230"/>
                </a:lnTo>
                <a:lnTo>
                  <a:pt x="54151" y="573040"/>
                </a:lnTo>
                <a:lnTo>
                  <a:pt x="25774" y="554352"/>
                </a:lnTo>
                <a:lnTo>
                  <a:pt x="7190" y="526820"/>
                </a:lnTo>
                <a:lnTo>
                  <a:pt x="0" y="490866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1" name="bk object 62"/>
          <p:cNvSpPr>
            <a:spLocks noChangeArrowheads="1"/>
          </p:cNvSpPr>
          <p:nvPr/>
        </p:nvSpPr>
        <p:spPr bwMode="auto">
          <a:xfrm>
            <a:off x="2005013" y="4967288"/>
            <a:ext cx="1730375" cy="66833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2" name="bk object 63"/>
          <p:cNvSpPr>
            <a:spLocks/>
          </p:cNvSpPr>
          <p:nvPr/>
        </p:nvSpPr>
        <p:spPr bwMode="auto">
          <a:xfrm>
            <a:off x="2058988" y="5005388"/>
            <a:ext cx="1622425" cy="550862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3 h 606425"/>
              <a:gd name="T10" fmla="*/ 0 w 1898014"/>
              <a:gd name="T11" fmla="*/ 83351 h 606425"/>
              <a:gd name="T12" fmla="*/ 48 w 1898014"/>
              <a:gd name="T13" fmla="*/ 419784 h 606425"/>
              <a:gd name="T14" fmla="*/ 7657 w 1898014"/>
              <a:gd name="T15" fmla="*/ 453760 h 606425"/>
              <a:gd name="T16" fmla="*/ 26249 w 1898014"/>
              <a:gd name="T17" fmla="*/ 480490 h 606425"/>
              <a:gd name="T18" fmla="*/ 52940 w 1898014"/>
              <a:gd name="T19" fmla="*/ 496720 h 606425"/>
              <a:gd name="T20" fmla="*/ 73810 w 1898014"/>
              <a:gd name="T21" fmla="*/ 500097 h 606425"/>
              <a:gd name="T22" fmla="*/ 1315420 w 1898014"/>
              <a:gd name="T23" fmla="*/ 500044 h 606425"/>
              <a:gd name="T24" fmla="*/ 1345506 w 1898014"/>
              <a:gd name="T25" fmla="*/ 491451 h 606425"/>
              <a:gd name="T26" fmla="*/ 1369176 w 1898014"/>
              <a:gd name="T27" fmla="*/ 470455 h 606425"/>
              <a:gd name="T28" fmla="*/ 1383549 w 1898014"/>
              <a:gd name="T29" fmla="*/ 440314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8"/>
                </a:lnTo>
                <a:lnTo>
                  <a:pt x="72453" y="601977"/>
                </a:lnTo>
                <a:lnTo>
                  <a:pt x="101014" y="606071"/>
                </a:lnTo>
                <a:lnTo>
                  <a:pt x="1800255" y="606006"/>
                </a:lnTo>
                <a:lnTo>
                  <a:pt x="1841430" y="595591"/>
                </a:lnTo>
                <a:lnTo>
                  <a:pt x="1873825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3" name="bk object 64"/>
          <p:cNvSpPr>
            <a:spLocks/>
          </p:cNvSpPr>
          <p:nvPr/>
        </p:nvSpPr>
        <p:spPr bwMode="auto">
          <a:xfrm>
            <a:off x="2047875" y="4994275"/>
            <a:ext cx="1644650" cy="573088"/>
          </a:xfrm>
          <a:custGeom>
            <a:avLst/>
            <a:gdLst>
              <a:gd name="T0" fmla="*/ 0 w 1922779"/>
              <a:gd name="T1" fmla="*/ 93001 h 631825"/>
              <a:gd name="T2" fmla="*/ 6342 w 1922779"/>
              <a:gd name="T3" fmla="*/ 57338 h 631825"/>
              <a:gd name="T4" fmla="*/ 24070 w 1922779"/>
              <a:gd name="T5" fmla="*/ 27067 h 631825"/>
              <a:gd name="T6" fmla="*/ 50974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77 w 1922779"/>
              <a:gd name="T17" fmla="*/ 57338 h 631825"/>
              <a:gd name="T18" fmla="*/ 1406520 w 1922779"/>
              <a:gd name="T19" fmla="*/ 93001 h 631825"/>
              <a:gd name="T20" fmla="*/ 1406520 w 1922779"/>
              <a:gd name="T21" fmla="*/ 427482 h 631825"/>
              <a:gd name="T22" fmla="*/ 1400167 w 1922779"/>
              <a:gd name="T23" fmla="*/ 462489 h 631825"/>
              <a:gd name="T24" fmla="*/ 1382450 w 1922779"/>
              <a:gd name="T25" fmla="*/ 492744 h 631825"/>
              <a:gd name="T26" fmla="*/ 1355545 w 1922779"/>
              <a:gd name="T27" fmla="*/ 512666 h 631825"/>
              <a:gd name="T28" fmla="*/ 1324414 w 1922779"/>
              <a:gd name="T29" fmla="*/ 519811 h 631825"/>
              <a:gd name="T30" fmla="*/ 82105 w 1922779"/>
              <a:gd name="T31" fmla="*/ 519811 h 631825"/>
              <a:gd name="T32" fmla="*/ 50975 w 1922779"/>
              <a:gd name="T33" fmla="*/ 512666 h 631825"/>
              <a:gd name="T34" fmla="*/ 24070 w 1922779"/>
              <a:gd name="T35" fmla="*/ 492744 h 631825"/>
              <a:gd name="T36" fmla="*/ 6353 w 1922779"/>
              <a:gd name="T37" fmla="*/ 462489 h 631825"/>
              <a:gd name="T38" fmla="*/ 0 w 1922779"/>
              <a:gd name="T39" fmla="*/ 427482 h 631825"/>
              <a:gd name="T40" fmla="*/ 0 w 1922779"/>
              <a:gd name="T41" fmla="*/ 93001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3042"/>
                </a:moveTo>
                <a:lnTo>
                  <a:pt x="8669" y="69694"/>
                </a:lnTo>
                <a:lnTo>
                  <a:pt x="32900" y="32900"/>
                </a:lnTo>
                <a:lnTo>
                  <a:pt x="69672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92" y="69694"/>
                </a:lnTo>
                <a:lnTo>
                  <a:pt x="1922462" y="113042"/>
                </a:lnTo>
                <a:lnTo>
                  <a:pt x="1922462" y="519600"/>
                </a:lnTo>
                <a:lnTo>
                  <a:pt x="1913778" y="562151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83" y="562151"/>
                </a:lnTo>
                <a:lnTo>
                  <a:pt x="0" y="519600"/>
                </a:lnTo>
                <a:lnTo>
                  <a:pt x="0" y="11304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4" name="bk object 65"/>
          <p:cNvSpPr>
            <a:spLocks/>
          </p:cNvSpPr>
          <p:nvPr/>
        </p:nvSpPr>
        <p:spPr bwMode="auto">
          <a:xfrm>
            <a:off x="2070100" y="5018088"/>
            <a:ext cx="1600200" cy="527050"/>
          </a:xfrm>
          <a:custGeom>
            <a:avLst/>
            <a:gdLst>
              <a:gd name="T0" fmla="*/ 0 w 1871979"/>
              <a:gd name="T1" fmla="*/ 74184 h 581025"/>
              <a:gd name="T2" fmla="*/ 5265 w 1871979"/>
              <a:gd name="T3" fmla="*/ 44541 h 581025"/>
              <a:gd name="T4" fmla="*/ 18879 w 1871979"/>
              <a:gd name="T5" fmla="*/ 21259 h 581025"/>
              <a:gd name="T6" fmla="*/ 39569 w 1871979"/>
              <a:gd name="T7" fmla="*/ 5916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6 h 581025"/>
              <a:gd name="T14" fmla="*/ 1348767 w 1871979"/>
              <a:gd name="T15" fmla="*/ 21259 h 581025"/>
              <a:gd name="T16" fmla="*/ 1362381 w 1871979"/>
              <a:gd name="T17" fmla="*/ 44541 h 581025"/>
              <a:gd name="T18" fmla="*/ 1367647 w 1871979"/>
              <a:gd name="T19" fmla="*/ 74184 h 581025"/>
              <a:gd name="T20" fmla="*/ 1367647 w 1871979"/>
              <a:gd name="T21" fmla="*/ 404537 h 581025"/>
              <a:gd name="T22" fmla="*/ 1362392 w 1871979"/>
              <a:gd name="T23" fmla="*/ 433530 h 581025"/>
              <a:gd name="T24" fmla="*/ 1348767 w 1871979"/>
              <a:gd name="T25" fmla="*/ 456828 h 581025"/>
              <a:gd name="T26" fmla="*/ 1328077 w 1871979"/>
              <a:gd name="T27" fmla="*/ 472170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0 h 581025"/>
              <a:gd name="T34" fmla="*/ 18879 w 1871979"/>
              <a:gd name="T35" fmla="*/ 456828 h 581025"/>
              <a:gd name="T36" fmla="*/ 5255 w 1871979"/>
              <a:gd name="T37" fmla="*/ 433530 h 581025"/>
              <a:gd name="T38" fmla="*/ 0 w 1871979"/>
              <a:gd name="T39" fmla="*/ 404537 h 581025"/>
              <a:gd name="T40" fmla="*/ 0 w 1871979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90156"/>
                </a:moveTo>
                <a:lnTo>
                  <a:pt x="7205" y="54130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56" y="54130"/>
                </a:lnTo>
                <a:lnTo>
                  <a:pt x="1871662" y="90156"/>
                </a:lnTo>
                <a:lnTo>
                  <a:pt x="1871662" y="491636"/>
                </a:lnTo>
                <a:lnTo>
                  <a:pt x="1864471" y="526872"/>
                </a:lnTo>
                <a:lnTo>
                  <a:pt x="1845825" y="555187"/>
                </a:lnTo>
                <a:lnTo>
                  <a:pt x="1817510" y="573832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2"/>
                </a:lnTo>
                <a:lnTo>
                  <a:pt x="25837" y="555187"/>
                </a:lnTo>
                <a:lnTo>
                  <a:pt x="7191" y="526872"/>
                </a:lnTo>
                <a:lnTo>
                  <a:pt x="0" y="491636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5" name="bk object 66"/>
          <p:cNvSpPr>
            <a:spLocks noChangeArrowheads="1"/>
          </p:cNvSpPr>
          <p:nvPr/>
        </p:nvSpPr>
        <p:spPr bwMode="auto">
          <a:xfrm>
            <a:off x="2005013" y="5816600"/>
            <a:ext cx="1730375" cy="6683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6" name="bk object 67"/>
          <p:cNvSpPr>
            <a:spLocks/>
          </p:cNvSpPr>
          <p:nvPr/>
        </p:nvSpPr>
        <p:spPr bwMode="auto">
          <a:xfrm>
            <a:off x="2058988" y="5853113"/>
            <a:ext cx="1622425" cy="550862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4 h 606425"/>
              <a:gd name="T10" fmla="*/ 0 w 1898014"/>
              <a:gd name="T11" fmla="*/ 83352 h 606425"/>
              <a:gd name="T12" fmla="*/ 48 w 1898014"/>
              <a:gd name="T13" fmla="*/ 419785 h 606425"/>
              <a:gd name="T14" fmla="*/ 7657 w 1898014"/>
              <a:gd name="T15" fmla="*/ 453761 h 606425"/>
              <a:gd name="T16" fmla="*/ 26250 w 1898014"/>
              <a:gd name="T17" fmla="*/ 480491 h 606425"/>
              <a:gd name="T18" fmla="*/ 52940 w 1898014"/>
              <a:gd name="T19" fmla="*/ 496720 h 606425"/>
              <a:gd name="T20" fmla="*/ 73810 w 1898014"/>
              <a:gd name="T21" fmla="*/ 500098 h 606425"/>
              <a:gd name="T22" fmla="*/ 1315421 w 1898014"/>
              <a:gd name="T23" fmla="*/ 500045 h 606425"/>
              <a:gd name="T24" fmla="*/ 1345507 w 1898014"/>
              <a:gd name="T25" fmla="*/ 491451 h 606425"/>
              <a:gd name="T26" fmla="*/ 1369177 w 1898014"/>
              <a:gd name="T27" fmla="*/ 470456 h 606425"/>
              <a:gd name="T28" fmla="*/ 1383549 w 1898014"/>
              <a:gd name="T29" fmla="*/ 440315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2"/>
                </a:lnTo>
                <a:lnTo>
                  <a:pt x="0" y="101014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2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8"/>
                </a:lnTo>
                <a:lnTo>
                  <a:pt x="1893495" y="533620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7" name="bk object 68"/>
          <p:cNvSpPr>
            <a:spLocks/>
          </p:cNvSpPr>
          <p:nvPr/>
        </p:nvSpPr>
        <p:spPr bwMode="auto">
          <a:xfrm>
            <a:off x="2047875" y="5842000"/>
            <a:ext cx="1644650" cy="573088"/>
          </a:xfrm>
          <a:custGeom>
            <a:avLst/>
            <a:gdLst>
              <a:gd name="T0" fmla="*/ 0 w 1922779"/>
              <a:gd name="T1" fmla="*/ 92513 h 631190"/>
              <a:gd name="T2" fmla="*/ 6353 w 1922779"/>
              <a:gd name="T3" fmla="*/ 57436 h 631190"/>
              <a:gd name="T4" fmla="*/ 24070 w 1922779"/>
              <a:gd name="T5" fmla="*/ 27121 h 631190"/>
              <a:gd name="T6" fmla="*/ 50975 w 1922779"/>
              <a:gd name="T7" fmla="*/ 7157 h 631190"/>
              <a:gd name="T8" fmla="*/ 82105 w 1922779"/>
              <a:gd name="T9" fmla="*/ 0 h 631190"/>
              <a:gd name="T10" fmla="*/ 1324414 w 1922779"/>
              <a:gd name="T11" fmla="*/ 0 h 631190"/>
              <a:gd name="T12" fmla="*/ 1355545 w 1922779"/>
              <a:gd name="T13" fmla="*/ 7157 h 631190"/>
              <a:gd name="T14" fmla="*/ 1382450 w 1922779"/>
              <a:gd name="T15" fmla="*/ 27121 h 631190"/>
              <a:gd name="T16" fmla="*/ 1400167 w 1922779"/>
              <a:gd name="T17" fmla="*/ 57436 h 631190"/>
              <a:gd name="T18" fmla="*/ 1406520 w 1922779"/>
              <a:gd name="T19" fmla="*/ 92513 h 631190"/>
              <a:gd name="T20" fmla="*/ 1406520 w 1922779"/>
              <a:gd name="T21" fmla="*/ 427688 h 631190"/>
              <a:gd name="T22" fmla="*/ 1400167 w 1922779"/>
              <a:gd name="T23" fmla="*/ 462767 h 631190"/>
              <a:gd name="T24" fmla="*/ 1382450 w 1922779"/>
              <a:gd name="T25" fmla="*/ 493080 h 631190"/>
              <a:gd name="T26" fmla="*/ 1355545 w 1922779"/>
              <a:gd name="T27" fmla="*/ 513044 h 631190"/>
              <a:gd name="T28" fmla="*/ 1324414 w 1922779"/>
              <a:gd name="T29" fmla="*/ 520203 h 631190"/>
              <a:gd name="T30" fmla="*/ 82105 w 1922779"/>
              <a:gd name="T31" fmla="*/ 520203 h 631190"/>
              <a:gd name="T32" fmla="*/ 50974 w 1922779"/>
              <a:gd name="T33" fmla="*/ 513044 h 631190"/>
              <a:gd name="T34" fmla="*/ 24070 w 1922779"/>
              <a:gd name="T35" fmla="*/ 493080 h 631190"/>
              <a:gd name="T36" fmla="*/ 6353 w 1922779"/>
              <a:gd name="T37" fmla="*/ 462767 h 631190"/>
              <a:gd name="T38" fmla="*/ 0 w 1922779"/>
              <a:gd name="T39" fmla="*/ 427688 h 631190"/>
              <a:gd name="T40" fmla="*/ 0 w 1922779"/>
              <a:gd name="T41" fmla="*/ 92513 h 6311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190">
                <a:moveTo>
                  <a:pt x="0" y="112222"/>
                </a:moveTo>
                <a:lnTo>
                  <a:pt x="8683" y="69672"/>
                </a:lnTo>
                <a:lnTo>
                  <a:pt x="32900" y="32899"/>
                </a:lnTo>
                <a:lnTo>
                  <a:pt x="69673" y="8682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2"/>
                </a:lnTo>
                <a:lnTo>
                  <a:pt x="1889562" y="32899"/>
                </a:lnTo>
                <a:lnTo>
                  <a:pt x="1913778" y="69672"/>
                </a:lnTo>
                <a:lnTo>
                  <a:pt x="1922462" y="112222"/>
                </a:lnTo>
                <a:lnTo>
                  <a:pt x="1922462" y="518806"/>
                </a:lnTo>
                <a:lnTo>
                  <a:pt x="1913778" y="561358"/>
                </a:lnTo>
                <a:lnTo>
                  <a:pt x="1889562" y="598130"/>
                </a:lnTo>
                <a:lnTo>
                  <a:pt x="1852788" y="622346"/>
                </a:lnTo>
                <a:lnTo>
                  <a:pt x="1810238" y="631030"/>
                </a:lnTo>
                <a:lnTo>
                  <a:pt x="112223" y="631030"/>
                </a:lnTo>
                <a:lnTo>
                  <a:pt x="69672" y="622346"/>
                </a:lnTo>
                <a:lnTo>
                  <a:pt x="32900" y="598130"/>
                </a:lnTo>
                <a:lnTo>
                  <a:pt x="8683" y="561358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8" name="bk object 69"/>
          <p:cNvSpPr>
            <a:spLocks/>
          </p:cNvSpPr>
          <p:nvPr/>
        </p:nvSpPr>
        <p:spPr bwMode="auto">
          <a:xfrm>
            <a:off x="2070100" y="5865813"/>
            <a:ext cx="1600200" cy="525462"/>
          </a:xfrm>
          <a:custGeom>
            <a:avLst/>
            <a:gdLst>
              <a:gd name="T0" fmla="*/ 0 w 1871979"/>
              <a:gd name="T1" fmla="*/ 73269 h 580390"/>
              <a:gd name="T2" fmla="*/ 5255 w 1871979"/>
              <a:gd name="T3" fmla="*/ 44386 h 580390"/>
              <a:gd name="T4" fmla="*/ 18879 w 1871979"/>
              <a:gd name="T5" fmla="*/ 21177 h 580390"/>
              <a:gd name="T6" fmla="*/ 39569 w 1871979"/>
              <a:gd name="T7" fmla="*/ 5894 h 580390"/>
              <a:gd name="T8" fmla="*/ 65317 w 1871979"/>
              <a:gd name="T9" fmla="*/ 0 h 580390"/>
              <a:gd name="T10" fmla="*/ 1302330 w 1871979"/>
              <a:gd name="T11" fmla="*/ 0 h 580390"/>
              <a:gd name="T12" fmla="*/ 1328077 w 1871979"/>
              <a:gd name="T13" fmla="*/ 5894 h 580390"/>
              <a:gd name="T14" fmla="*/ 1348767 w 1871979"/>
              <a:gd name="T15" fmla="*/ 21177 h 580390"/>
              <a:gd name="T16" fmla="*/ 1362392 w 1871979"/>
              <a:gd name="T17" fmla="*/ 44386 h 580390"/>
              <a:gd name="T18" fmla="*/ 1367647 w 1871979"/>
              <a:gd name="T19" fmla="*/ 73269 h 580390"/>
              <a:gd name="T20" fmla="*/ 1367647 w 1871979"/>
              <a:gd name="T21" fmla="*/ 402332 h 580390"/>
              <a:gd name="T22" fmla="*/ 1362392 w 1871979"/>
              <a:gd name="T23" fmla="*/ 431214 h 580390"/>
              <a:gd name="T24" fmla="*/ 1348767 w 1871979"/>
              <a:gd name="T25" fmla="*/ 454423 h 580390"/>
              <a:gd name="T26" fmla="*/ 1328077 w 1871979"/>
              <a:gd name="T27" fmla="*/ 469708 h 580390"/>
              <a:gd name="T28" fmla="*/ 1302330 w 1871979"/>
              <a:gd name="T29" fmla="*/ 475601 h 580390"/>
              <a:gd name="T30" fmla="*/ 65317 w 1871979"/>
              <a:gd name="T31" fmla="*/ 475601 h 580390"/>
              <a:gd name="T32" fmla="*/ 39569 w 1871979"/>
              <a:gd name="T33" fmla="*/ 469708 h 580390"/>
              <a:gd name="T34" fmla="*/ 18879 w 1871979"/>
              <a:gd name="T35" fmla="*/ 454423 h 580390"/>
              <a:gd name="T36" fmla="*/ 5255 w 1871979"/>
              <a:gd name="T37" fmla="*/ 431214 h 580390"/>
              <a:gd name="T38" fmla="*/ 0 w 1871979"/>
              <a:gd name="T39" fmla="*/ 402332 h 580390"/>
              <a:gd name="T40" fmla="*/ 0 w 1871979"/>
              <a:gd name="T41" fmla="*/ 73269 h 5803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0390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42"/>
                </a:lnTo>
                <a:lnTo>
                  <a:pt x="1864471" y="526078"/>
                </a:lnTo>
                <a:lnTo>
                  <a:pt x="1845825" y="554393"/>
                </a:lnTo>
                <a:lnTo>
                  <a:pt x="1817510" y="573040"/>
                </a:lnTo>
                <a:lnTo>
                  <a:pt x="1782273" y="580230"/>
                </a:lnTo>
                <a:lnTo>
                  <a:pt x="89388" y="580230"/>
                </a:lnTo>
                <a:lnTo>
                  <a:pt x="54151" y="573040"/>
                </a:lnTo>
                <a:lnTo>
                  <a:pt x="25837" y="554393"/>
                </a:lnTo>
                <a:lnTo>
                  <a:pt x="7191" y="526078"/>
                </a:lnTo>
                <a:lnTo>
                  <a:pt x="0" y="490842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9" name="bk object 70"/>
          <p:cNvSpPr>
            <a:spLocks noChangeArrowheads="1"/>
          </p:cNvSpPr>
          <p:nvPr/>
        </p:nvSpPr>
        <p:spPr bwMode="auto">
          <a:xfrm>
            <a:off x="7399338" y="1866900"/>
            <a:ext cx="512762" cy="106363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0" name="bk object 71"/>
          <p:cNvSpPr>
            <a:spLocks/>
          </p:cNvSpPr>
          <p:nvPr/>
        </p:nvSpPr>
        <p:spPr bwMode="auto">
          <a:xfrm>
            <a:off x="7437438" y="1903413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1" name="bk object 72"/>
          <p:cNvSpPr>
            <a:spLocks noChangeArrowheads="1"/>
          </p:cNvSpPr>
          <p:nvPr/>
        </p:nvSpPr>
        <p:spPr bwMode="auto">
          <a:xfrm>
            <a:off x="7381875" y="2754313"/>
            <a:ext cx="511175" cy="104775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2" name="bk object 73"/>
          <p:cNvSpPr>
            <a:spLocks/>
          </p:cNvSpPr>
          <p:nvPr/>
        </p:nvSpPr>
        <p:spPr bwMode="auto">
          <a:xfrm>
            <a:off x="7421563" y="2787650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3" name="bk object 74"/>
          <p:cNvSpPr>
            <a:spLocks noChangeArrowheads="1"/>
          </p:cNvSpPr>
          <p:nvPr/>
        </p:nvSpPr>
        <p:spPr bwMode="auto">
          <a:xfrm>
            <a:off x="7399338" y="3568700"/>
            <a:ext cx="512762" cy="10477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4" name="bk object 75"/>
          <p:cNvSpPr>
            <a:spLocks/>
          </p:cNvSpPr>
          <p:nvPr/>
        </p:nvSpPr>
        <p:spPr bwMode="auto">
          <a:xfrm>
            <a:off x="7437438" y="3603625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5" name="bk object 76"/>
          <p:cNvSpPr>
            <a:spLocks noChangeArrowheads="1"/>
          </p:cNvSpPr>
          <p:nvPr/>
        </p:nvSpPr>
        <p:spPr bwMode="auto">
          <a:xfrm>
            <a:off x="7370763" y="4398963"/>
            <a:ext cx="512762" cy="10477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6" name="bk object 77"/>
          <p:cNvSpPr>
            <a:spLocks/>
          </p:cNvSpPr>
          <p:nvPr/>
        </p:nvSpPr>
        <p:spPr bwMode="auto">
          <a:xfrm>
            <a:off x="7410450" y="4433888"/>
            <a:ext cx="433388" cy="0"/>
          </a:xfrm>
          <a:custGeom>
            <a:avLst/>
            <a:gdLst>
              <a:gd name="T0" fmla="*/ 0 w 508000"/>
              <a:gd name="T1" fmla="*/ 369734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7" name="bk object 78"/>
          <p:cNvSpPr>
            <a:spLocks noChangeArrowheads="1"/>
          </p:cNvSpPr>
          <p:nvPr/>
        </p:nvSpPr>
        <p:spPr bwMode="auto">
          <a:xfrm>
            <a:off x="7399338" y="5284788"/>
            <a:ext cx="512762" cy="106362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8" name="bk object 79"/>
          <p:cNvSpPr>
            <a:spLocks/>
          </p:cNvSpPr>
          <p:nvPr/>
        </p:nvSpPr>
        <p:spPr bwMode="auto">
          <a:xfrm>
            <a:off x="7437438" y="5318125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9" name="bk object 80"/>
          <p:cNvSpPr>
            <a:spLocks noChangeArrowheads="1"/>
          </p:cNvSpPr>
          <p:nvPr/>
        </p:nvSpPr>
        <p:spPr bwMode="auto">
          <a:xfrm>
            <a:off x="7399338" y="6122988"/>
            <a:ext cx="512762" cy="104775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0" name="bk object 81"/>
          <p:cNvSpPr>
            <a:spLocks/>
          </p:cNvSpPr>
          <p:nvPr/>
        </p:nvSpPr>
        <p:spPr bwMode="auto">
          <a:xfrm>
            <a:off x="7437438" y="6157913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1" name="bk object 82"/>
          <p:cNvSpPr>
            <a:spLocks noChangeArrowheads="1"/>
          </p:cNvSpPr>
          <p:nvPr/>
        </p:nvSpPr>
        <p:spPr bwMode="auto">
          <a:xfrm>
            <a:off x="2387600" y="1249363"/>
            <a:ext cx="100013" cy="425450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2" name="bk object 83"/>
          <p:cNvSpPr>
            <a:spLocks/>
          </p:cNvSpPr>
          <p:nvPr/>
        </p:nvSpPr>
        <p:spPr bwMode="auto">
          <a:xfrm>
            <a:off x="2436813" y="1273175"/>
            <a:ext cx="0" cy="342900"/>
          </a:xfrm>
          <a:custGeom>
            <a:avLst/>
            <a:gdLst>
              <a:gd name="T0" fmla="*/ 0 h 378460"/>
              <a:gd name="T1" fmla="*/ 310423 h 3784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8460">
                <a:moveTo>
                  <a:pt x="0" y="0"/>
                </a:moveTo>
                <a:lnTo>
                  <a:pt x="0" y="378145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3" name="bk object 84"/>
          <p:cNvSpPr>
            <a:spLocks noChangeArrowheads="1"/>
          </p:cNvSpPr>
          <p:nvPr/>
        </p:nvSpPr>
        <p:spPr bwMode="auto">
          <a:xfrm>
            <a:off x="1492250" y="2154238"/>
            <a:ext cx="100013" cy="4062412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4" name="bk object 85"/>
          <p:cNvSpPr>
            <a:spLocks/>
          </p:cNvSpPr>
          <p:nvPr/>
        </p:nvSpPr>
        <p:spPr bwMode="auto">
          <a:xfrm>
            <a:off x="1543050" y="2176463"/>
            <a:ext cx="0" cy="3983037"/>
          </a:xfrm>
          <a:custGeom>
            <a:avLst/>
            <a:gdLst>
              <a:gd name="T0" fmla="*/ 0 h 4387850"/>
              <a:gd name="T1" fmla="*/ 3615328 h 4387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7850">
                <a:moveTo>
                  <a:pt x="0" y="0"/>
                </a:moveTo>
                <a:lnTo>
                  <a:pt x="0" y="4387555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5" name="bk object 86"/>
          <p:cNvSpPr>
            <a:spLocks noChangeArrowheads="1"/>
          </p:cNvSpPr>
          <p:nvPr/>
        </p:nvSpPr>
        <p:spPr bwMode="auto">
          <a:xfrm>
            <a:off x="1503363" y="2754313"/>
            <a:ext cx="593725" cy="10477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6" name="bk object 87"/>
          <p:cNvSpPr>
            <a:spLocks/>
          </p:cNvSpPr>
          <p:nvPr/>
        </p:nvSpPr>
        <p:spPr bwMode="auto">
          <a:xfrm>
            <a:off x="1543050" y="2787650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7" name="bk object 88"/>
          <p:cNvSpPr>
            <a:spLocks noChangeArrowheads="1"/>
          </p:cNvSpPr>
          <p:nvPr/>
        </p:nvSpPr>
        <p:spPr bwMode="auto">
          <a:xfrm>
            <a:off x="1503363" y="4416425"/>
            <a:ext cx="593725" cy="106363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8" name="bk object 89"/>
          <p:cNvSpPr>
            <a:spLocks/>
          </p:cNvSpPr>
          <p:nvPr/>
        </p:nvSpPr>
        <p:spPr bwMode="auto">
          <a:xfrm>
            <a:off x="1543050" y="4452938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9" name="bk object 90"/>
          <p:cNvSpPr>
            <a:spLocks noChangeArrowheads="1"/>
          </p:cNvSpPr>
          <p:nvPr/>
        </p:nvSpPr>
        <p:spPr bwMode="auto">
          <a:xfrm>
            <a:off x="1503363" y="3602038"/>
            <a:ext cx="593725" cy="106362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0" name="bk object 91"/>
          <p:cNvSpPr>
            <a:spLocks/>
          </p:cNvSpPr>
          <p:nvPr/>
        </p:nvSpPr>
        <p:spPr bwMode="auto">
          <a:xfrm>
            <a:off x="1543050" y="3636963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81" name="bk object 92"/>
          <p:cNvSpPr>
            <a:spLocks noChangeArrowheads="1"/>
          </p:cNvSpPr>
          <p:nvPr/>
        </p:nvSpPr>
        <p:spPr bwMode="auto">
          <a:xfrm>
            <a:off x="1503363" y="6122988"/>
            <a:ext cx="593725" cy="10477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2" name="bk object 93"/>
          <p:cNvSpPr>
            <a:spLocks/>
          </p:cNvSpPr>
          <p:nvPr/>
        </p:nvSpPr>
        <p:spPr bwMode="auto">
          <a:xfrm>
            <a:off x="1543050" y="6157913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83" name="bk object 94"/>
          <p:cNvSpPr>
            <a:spLocks noChangeArrowheads="1"/>
          </p:cNvSpPr>
          <p:nvPr/>
        </p:nvSpPr>
        <p:spPr bwMode="auto">
          <a:xfrm>
            <a:off x="1503363" y="5314950"/>
            <a:ext cx="593725" cy="106363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4" name="bk object 95"/>
          <p:cNvSpPr>
            <a:spLocks/>
          </p:cNvSpPr>
          <p:nvPr/>
        </p:nvSpPr>
        <p:spPr bwMode="auto">
          <a:xfrm>
            <a:off x="1543050" y="5349875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5937" y="429405"/>
            <a:ext cx="7412126" cy="299677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6" name="Holder 6"/>
          <p:cNvSpPr>
            <a:spLocks noGrp="1"/>
          </p:cNvSpPr>
          <p:nvPr>
            <p:ph type="dt" sz="half" idx="11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9F2AEB-7CFE-4CAD-8CD3-EB76C011D41A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87" name="Holder 7"/>
          <p:cNvSpPr>
            <a:spLocks noGrp="1"/>
          </p:cNvSpPr>
          <p:nvPr>
            <p:ph type="sldNum" sz="quarter" idx="12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E267AF-4913-4F50-8151-7941C9D62443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95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Wingdings" panose="05000000000000000000" pitchFamily="2" charset="2"/>
              <a:buChar char="§"/>
              <a:defRPr sz="2200"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8776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9512" y="188640"/>
            <a:ext cx="87849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4" name="Espace réservé du texte 2"/>
          <p:cNvSpPr>
            <a:spLocks noGrp="1"/>
          </p:cNvSpPr>
          <p:nvPr>
            <p:ph idx="1"/>
          </p:nvPr>
        </p:nvSpPr>
        <p:spPr bwMode="auto">
          <a:xfrm>
            <a:off x="179512" y="1052736"/>
            <a:ext cx="87849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>
              <a:buClr>
                <a:srgbClr val="005EA8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>
                <a:srgbClr val="E9609B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rgbClr val="F29400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145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052737"/>
            <a:ext cx="4317876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9512" y="2132857"/>
            <a:ext cx="4317876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319463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32857"/>
            <a:ext cx="4319463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cxnSp>
        <p:nvCxnSpPr>
          <p:cNvPr id="7" name="Connecteur droit 6"/>
          <p:cNvCxnSpPr>
            <a:stCxn id="2" idx="2"/>
          </p:cNvCxnSpPr>
          <p:nvPr userDrawn="1"/>
        </p:nvCxnSpPr>
        <p:spPr>
          <a:xfrm>
            <a:off x="4572000" y="1052736"/>
            <a:ext cx="0" cy="5040560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829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90465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98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65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286001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8640"/>
            <a:ext cx="5389438" cy="5832648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3286001" cy="4968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516181" y="188640"/>
            <a:ext cx="0" cy="5832648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432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-36511" y="-27384"/>
            <a:ext cx="9217022" cy="2304256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4600">
                <a:solidFill>
                  <a:srgbClr val="707173"/>
                </a:solidFill>
              </a:defRPr>
            </a:lvl1pPr>
          </a:lstStyle>
          <a:p>
            <a:pPr lvl="0"/>
            <a:endParaRPr lang="fr-BE" noProof="0" dirty="0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212976"/>
            <a:ext cx="9144000" cy="17281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Titre de chapitre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6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260649"/>
            <a:ext cx="8784976" cy="44669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725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64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1C1C1C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A8C39-6A92-4438-A4C0-5E2F4990DC35}" type="slidenum">
              <a:rPr lang="fr-FR" altLang="fr-FR">
                <a:solidFill>
                  <a:srgbClr val="1C1C1C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63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>
            <a:spLocks noChangeArrowheads="1"/>
          </p:cNvSpPr>
          <p:nvPr/>
        </p:nvSpPr>
        <p:spPr bwMode="auto">
          <a:xfrm>
            <a:off x="4545013" y="1003300"/>
            <a:ext cx="100012" cy="3286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" name="bk object 17"/>
          <p:cNvSpPr>
            <a:spLocks/>
          </p:cNvSpPr>
          <p:nvPr/>
        </p:nvSpPr>
        <p:spPr bwMode="auto">
          <a:xfrm>
            <a:off x="4597400" y="1027113"/>
            <a:ext cx="0" cy="246062"/>
          </a:xfrm>
          <a:custGeom>
            <a:avLst/>
            <a:gdLst>
              <a:gd name="T0" fmla="*/ 0 h 271780"/>
              <a:gd name="T1" fmla="*/ 222679 h 2717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1780">
                <a:moveTo>
                  <a:pt x="0" y="0"/>
                </a:moveTo>
                <a:lnTo>
                  <a:pt x="0" y="27166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" name="bk object 18"/>
          <p:cNvSpPr>
            <a:spLocks noChangeArrowheads="1"/>
          </p:cNvSpPr>
          <p:nvPr/>
        </p:nvSpPr>
        <p:spPr bwMode="auto">
          <a:xfrm>
            <a:off x="2398713" y="1236663"/>
            <a:ext cx="5494337" cy="1063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" name="bk object 19"/>
          <p:cNvSpPr>
            <a:spLocks/>
          </p:cNvSpPr>
          <p:nvPr/>
        </p:nvSpPr>
        <p:spPr bwMode="auto">
          <a:xfrm>
            <a:off x="2436813" y="1273175"/>
            <a:ext cx="5418137" cy="0"/>
          </a:xfrm>
          <a:custGeom>
            <a:avLst/>
            <a:gdLst>
              <a:gd name="T0" fmla="*/ 0 w 6336665"/>
              <a:gd name="T1" fmla="*/ 4632701 w 63366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36665">
                <a:moveTo>
                  <a:pt x="0" y="0"/>
                </a:moveTo>
                <a:lnTo>
                  <a:pt x="6336593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9" name="bk object 20"/>
          <p:cNvSpPr>
            <a:spLocks noChangeArrowheads="1"/>
          </p:cNvSpPr>
          <p:nvPr/>
        </p:nvSpPr>
        <p:spPr bwMode="auto">
          <a:xfrm>
            <a:off x="7804150" y="1249363"/>
            <a:ext cx="117475" cy="49672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" name="bk object 21"/>
          <p:cNvSpPr>
            <a:spLocks/>
          </p:cNvSpPr>
          <p:nvPr/>
        </p:nvSpPr>
        <p:spPr bwMode="auto">
          <a:xfrm>
            <a:off x="7854950" y="1273175"/>
            <a:ext cx="17463" cy="4886325"/>
          </a:xfrm>
          <a:custGeom>
            <a:avLst/>
            <a:gdLst>
              <a:gd name="T0" fmla="*/ 15858 w 19050"/>
              <a:gd name="T1" fmla="*/ 4434805 h 5383530"/>
              <a:gd name="T2" fmla="*/ 0 w 19050"/>
              <a:gd name="T3" fmla="*/ 0 h 53835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050" h="5383530">
                <a:moveTo>
                  <a:pt x="18871" y="5383245"/>
                </a:moveTo>
                <a:lnTo>
                  <a:pt x="0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1" name="bk object 22"/>
          <p:cNvSpPr>
            <a:spLocks noChangeArrowheads="1"/>
          </p:cNvSpPr>
          <p:nvPr/>
        </p:nvSpPr>
        <p:spPr bwMode="auto">
          <a:xfrm>
            <a:off x="5040313" y="1587500"/>
            <a:ext cx="2451100" cy="6683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2" name="bk object 23"/>
          <p:cNvSpPr>
            <a:spLocks/>
          </p:cNvSpPr>
          <p:nvPr/>
        </p:nvSpPr>
        <p:spPr bwMode="auto">
          <a:xfrm>
            <a:off x="5094288" y="1627188"/>
            <a:ext cx="2343150" cy="549275"/>
          </a:xfrm>
          <a:custGeom>
            <a:avLst/>
            <a:gdLst>
              <a:gd name="T0" fmla="*/ 1929755 w 2740025"/>
              <a:gd name="T1" fmla="*/ 0 h 606425"/>
              <a:gd name="T2" fmla="*/ 71178 w 2740025"/>
              <a:gd name="T3" fmla="*/ 53 h 606425"/>
              <a:gd name="T4" fmla="*/ 41067 w 2740025"/>
              <a:gd name="T5" fmla="*/ 8597 h 606425"/>
              <a:gd name="T6" fmla="*/ 17378 w 2740025"/>
              <a:gd name="T7" fmla="*/ 29472 h 606425"/>
              <a:gd name="T8" fmla="*/ 2994 w 2740025"/>
              <a:gd name="T9" fmla="*/ 59440 h 606425"/>
              <a:gd name="T10" fmla="*/ 0 w 2740025"/>
              <a:gd name="T11" fmla="*/ 82872 h 606425"/>
              <a:gd name="T12" fmla="*/ 48 w 2740025"/>
              <a:gd name="T13" fmla="*/ 417369 h 606425"/>
              <a:gd name="T14" fmla="*/ 7664 w 2740025"/>
              <a:gd name="T15" fmla="*/ 451150 h 606425"/>
              <a:gd name="T16" fmla="*/ 26271 w 2740025"/>
              <a:gd name="T17" fmla="*/ 477726 h 606425"/>
              <a:gd name="T18" fmla="*/ 52983 w 2740025"/>
              <a:gd name="T19" fmla="*/ 493862 h 606425"/>
              <a:gd name="T20" fmla="*/ 73870 w 2740025"/>
              <a:gd name="T21" fmla="*/ 497222 h 606425"/>
              <a:gd name="T22" fmla="*/ 1932447 w 2740025"/>
              <a:gd name="T23" fmla="*/ 497168 h 606425"/>
              <a:gd name="T24" fmla="*/ 1962557 w 2740025"/>
              <a:gd name="T25" fmla="*/ 488624 h 606425"/>
              <a:gd name="T26" fmla="*/ 1986247 w 2740025"/>
              <a:gd name="T27" fmla="*/ 467749 h 606425"/>
              <a:gd name="T28" fmla="*/ 2000631 w 2740025"/>
              <a:gd name="T29" fmla="*/ 437781 h 606425"/>
              <a:gd name="T30" fmla="*/ 2003625 w 2740025"/>
              <a:gd name="T31" fmla="*/ 414349 h 606425"/>
              <a:gd name="T32" fmla="*/ 2003577 w 2740025"/>
              <a:gd name="T33" fmla="*/ 79852 h 606425"/>
              <a:gd name="T34" fmla="*/ 1995961 w 2740025"/>
              <a:gd name="T35" fmla="*/ 46072 h 606425"/>
              <a:gd name="T36" fmla="*/ 1977353 w 2740025"/>
              <a:gd name="T37" fmla="*/ 19496 h 606425"/>
              <a:gd name="T38" fmla="*/ 1950641 w 2740025"/>
              <a:gd name="T39" fmla="*/ 3359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3" name="bk object 24"/>
          <p:cNvSpPr>
            <a:spLocks/>
          </p:cNvSpPr>
          <p:nvPr/>
        </p:nvSpPr>
        <p:spPr bwMode="auto">
          <a:xfrm>
            <a:off x="5083175" y="1614488"/>
            <a:ext cx="2365375" cy="574675"/>
          </a:xfrm>
          <a:custGeom>
            <a:avLst/>
            <a:gdLst>
              <a:gd name="T0" fmla="*/ 0 w 2764790"/>
              <a:gd name="T1" fmla="*/ 92838 h 631825"/>
              <a:gd name="T2" fmla="*/ 6355 w 2764790"/>
              <a:gd name="T3" fmla="*/ 57638 h 631825"/>
              <a:gd name="T4" fmla="*/ 24080 w 2764790"/>
              <a:gd name="T5" fmla="*/ 27216 h 631825"/>
              <a:gd name="T6" fmla="*/ 50995 w 2764790"/>
              <a:gd name="T7" fmla="*/ 7183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83 h 631825"/>
              <a:gd name="T14" fmla="*/ 1999463 w 2764790"/>
              <a:gd name="T15" fmla="*/ 27216 h 631825"/>
              <a:gd name="T16" fmla="*/ 2017188 w 2764790"/>
              <a:gd name="T17" fmla="*/ 57638 h 631825"/>
              <a:gd name="T18" fmla="*/ 2023544 w 2764790"/>
              <a:gd name="T19" fmla="*/ 92838 h 631825"/>
              <a:gd name="T20" fmla="*/ 2023544 w 2764790"/>
              <a:gd name="T21" fmla="*/ 429176 h 631825"/>
              <a:gd name="T22" fmla="*/ 2017199 w 2764790"/>
              <a:gd name="T23" fmla="*/ 465036 h 631825"/>
              <a:gd name="T24" fmla="*/ 1999463 w 2764790"/>
              <a:gd name="T25" fmla="*/ 495475 h 631825"/>
              <a:gd name="T26" fmla="*/ 1972547 w 2764790"/>
              <a:gd name="T27" fmla="*/ 515510 h 631825"/>
              <a:gd name="T28" fmla="*/ 1941403 w 2764790"/>
              <a:gd name="T29" fmla="*/ 522693 h 631825"/>
              <a:gd name="T30" fmla="*/ 82140 w 2764790"/>
              <a:gd name="T31" fmla="*/ 522693 h 631825"/>
              <a:gd name="T32" fmla="*/ 50995 w 2764790"/>
              <a:gd name="T33" fmla="*/ 515510 h 631825"/>
              <a:gd name="T34" fmla="*/ 24080 w 2764790"/>
              <a:gd name="T35" fmla="*/ 495475 h 631825"/>
              <a:gd name="T36" fmla="*/ 6345 w 2764790"/>
              <a:gd name="T37" fmla="*/ 465036 h 631825"/>
              <a:gd name="T38" fmla="*/ 0 w 2764790"/>
              <a:gd name="T39" fmla="*/ 429176 h 631825"/>
              <a:gd name="T40" fmla="*/ 0 w 2764790"/>
              <a:gd name="T41" fmla="*/ 92838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2222"/>
                </a:moveTo>
                <a:lnTo>
                  <a:pt x="8682" y="69672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2"/>
                </a:lnTo>
                <a:lnTo>
                  <a:pt x="2764630" y="112222"/>
                </a:lnTo>
                <a:lnTo>
                  <a:pt x="2764630" y="518781"/>
                </a:lnTo>
                <a:lnTo>
                  <a:pt x="2755961" y="562129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4"/>
                </a:lnTo>
                <a:lnTo>
                  <a:pt x="112222" y="631824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68" y="562129"/>
                </a:lnTo>
                <a:lnTo>
                  <a:pt x="0" y="518781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4" name="bk object 25"/>
          <p:cNvSpPr>
            <a:spLocks/>
          </p:cNvSpPr>
          <p:nvPr/>
        </p:nvSpPr>
        <p:spPr bwMode="auto">
          <a:xfrm>
            <a:off x="5105400" y="1638300"/>
            <a:ext cx="2320925" cy="527050"/>
          </a:xfrm>
          <a:custGeom>
            <a:avLst/>
            <a:gdLst>
              <a:gd name="T0" fmla="*/ 0 w 2713990"/>
              <a:gd name="T1" fmla="*/ 73552 h 581025"/>
              <a:gd name="T2" fmla="*/ 5258 w 2713990"/>
              <a:gd name="T3" fmla="*/ 44557 h 581025"/>
              <a:gd name="T4" fmla="*/ 18893 w 2713990"/>
              <a:gd name="T5" fmla="*/ 21259 h 581025"/>
              <a:gd name="T6" fmla="*/ 39601 w 2713990"/>
              <a:gd name="T7" fmla="*/ 5916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6 h 581025"/>
              <a:gd name="T14" fmla="*/ 1965775 w 2713990"/>
              <a:gd name="T15" fmla="*/ 21259 h 581025"/>
              <a:gd name="T16" fmla="*/ 1979412 w 2713990"/>
              <a:gd name="T17" fmla="*/ 44557 h 581025"/>
              <a:gd name="T18" fmla="*/ 1984670 w 2713990"/>
              <a:gd name="T19" fmla="*/ 73552 h 581025"/>
              <a:gd name="T20" fmla="*/ 1984670 w 2713990"/>
              <a:gd name="T21" fmla="*/ 403902 h 581025"/>
              <a:gd name="T22" fmla="*/ 1979401 w 2713990"/>
              <a:gd name="T23" fmla="*/ 433548 h 581025"/>
              <a:gd name="T24" fmla="*/ 1965775 w 2713990"/>
              <a:gd name="T25" fmla="*/ 456827 h 581025"/>
              <a:gd name="T26" fmla="*/ 1945069 w 2713990"/>
              <a:gd name="T27" fmla="*/ 472170 h 581025"/>
              <a:gd name="T28" fmla="*/ 1919298 w 2713990"/>
              <a:gd name="T29" fmla="*/ 478088 h 581025"/>
              <a:gd name="T30" fmla="*/ 65370 w 2713990"/>
              <a:gd name="T31" fmla="*/ 478088 h 581025"/>
              <a:gd name="T32" fmla="*/ 39601 w 2713990"/>
              <a:gd name="T33" fmla="*/ 472170 h 581025"/>
              <a:gd name="T34" fmla="*/ 18893 w 2713990"/>
              <a:gd name="T35" fmla="*/ 456827 h 581025"/>
              <a:gd name="T36" fmla="*/ 5269 w 2713990"/>
              <a:gd name="T37" fmla="*/ 433548 h 581025"/>
              <a:gd name="T38" fmla="*/ 0 w 2713990"/>
              <a:gd name="T39" fmla="*/ 403902 h 581025"/>
              <a:gd name="T40" fmla="*/ 0 w 2713990"/>
              <a:gd name="T41" fmla="*/ 73552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89388"/>
                </a:moveTo>
                <a:lnTo>
                  <a:pt x="7190" y="54150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6"/>
                </a:lnTo>
                <a:lnTo>
                  <a:pt x="2706639" y="54150"/>
                </a:lnTo>
                <a:lnTo>
                  <a:pt x="2713830" y="89388"/>
                </a:lnTo>
                <a:lnTo>
                  <a:pt x="2713830" y="490866"/>
                </a:lnTo>
                <a:lnTo>
                  <a:pt x="2706625" y="526893"/>
                </a:lnTo>
                <a:lnTo>
                  <a:pt x="2687993" y="555186"/>
                </a:lnTo>
                <a:lnTo>
                  <a:pt x="2659679" y="573832"/>
                </a:lnTo>
                <a:lnTo>
                  <a:pt x="2624441" y="581024"/>
                </a:lnTo>
                <a:lnTo>
                  <a:pt x="89387" y="581024"/>
                </a:lnTo>
                <a:lnTo>
                  <a:pt x="54151" y="573832"/>
                </a:lnTo>
                <a:lnTo>
                  <a:pt x="25835" y="555186"/>
                </a:lnTo>
                <a:lnTo>
                  <a:pt x="7204" y="526893"/>
                </a:lnTo>
                <a:lnTo>
                  <a:pt x="0" y="490866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5" name="bk object 26"/>
          <p:cNvSpPr>
            <a:spLocks noChangeArrowheads="1"/>
          </p:cNvSpPr>
          <p:nvPr/>
        </p:nvSpPr>
        <p:spPr bwMode="auto">
          <a:xfrm>
            <a:off x="5040313" y="2436813"/>
            <a:ext cx="2424112" cy="66833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6" name="bk object 27"/>
          <p:cNvSpPr>
            <a:spLocks/>
          </p:cNvSpPr>
          <p:nvPr/>
        </p:nvSpPr>
        <p:spPr bwMode="auto">
          <a:xfrm>
            <a:off x="5094288" y="2473325"/>
            <a:ext cx="2316162" cy="550863"/>
          </a:xfrm>
          <a:custGeom>
            <a:avLst/>
            <a:gdLst>
              <a:gd name="T0" fmla="*/ 1906681 w 2708275"/>
              <a:gd name="T1" fmla="*/ 0 h 606425"/>
              <a:gd name="T2" fmla="*/ 71188 w 2708275"/>
              <a:gd name="T3" fmla="*/ 54 h 606425"/>
              <a:gd name="T4" fmla="*/ 41073 w 2708275"/>
              <a:gd name="T5" fmla="*/ 8648 h 606425"/>
              <a:gd name="T6" fmla="*/ 17381 w 2708275"/>
              <a:gd name="T7" fmla="*/ 29643 h 606425"/>
              <a:gd name="T8" fmla="*/ 2994 w 2708275"/>
              <a:gd name="T9" fmla="*/ 59785 h 606425"/>
              <a:gd name="T10" fmla="*/ 0 w 2708275"/>
              <a:gd name="T11" fmla="*/ 83352 h 606425"/>
              <a:gd name="T12" fmla="*/ 48 w 2708275"/>
              <a:gd name="T13" fmla="*/ 419786 h 606425"/>
              <a:gd name="T14" fmla="*/ 7665 w 2708275"/>
              <a:gd name="T15" fmla="*/ 453762 h 606425"/>
              <a:gd name="T16" fmla="*/ 26275 w 2708275"/>
              <a:gd name="T17" fmla="*/ 480493 h 606425"/>
              <a:gd name="T18" fmla="*/ 52990 w 2708275"/>
              <a:gd name="T19" fmla="*/ 496722 h 606425"/>
              <a:gd name="T20" fmla="*/ 73880 w 2708275"/>
              <a:gd name="T21" fmla="*/ 500101 h 606425"/>
              <a:gd name="T22" fmla="*/ 1909373 w 2708275"/>
              <a:gd name="T23" fmla="*/ 500047 h 606425"/>
              <a:gd name="T24" fmla="*/ 1939489 w 2708275"/>
              <a:gd name="T25" fmla="*/ 491453 h 606425"/>
              <a:gd name="T26" fmla="*/ 1963182 w 2708275"/>
              <a:gd name="T27" fmla="*/ 470458 h 606425"/>
              <a:gd name="T28" fmla="*/ 1977567 w 2708275"/>
              <a:gd name="T29" fmla="*/ 440317 h 606425"/>
              <a:gd name="T30" fmla="*/ 1980561 w 2708275"/>
              <a:gd name="T31" fmla="*/ 416748 h 606425"/>
              <a:gd name="T32" fmla="*/ 1980514 w 2708275"/>
              <a:gd name="T33" fmla="*/ 80314 h 606425"/>
              <a:gd name="T34" fmla="*/ 1972897 w 2708275"/>
              <a:gd name="T35" fmla="*/ 46339 h 606425"/>
              <a:gd name="T36" fmla="*/ 1954286 w 2708275"/>
              <a:gd name="T37" fmla="*/ 19608 h 606425"/>
              <a:gd name="T38" fmla="*/ 1927570 w 2708275"/>
              <a:gd name="T39" fmla="*/ 3378 h 606425"/>
              <a:gd name="T40" fmla="*/ 1906681 w 270827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08275" h="606425">
                <a:moveTo>
                  <a:pt x="2606908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10589" y="606007"/>
                </a:lnTo>
                <a:lnTo>
                  <a:pt x="2651764" y="595592"/>
                </a:lnTo>
                <a:lnTo>
                  <a:pt x="2684158" y="570148"/>
                </a:lnTo>
                <a:lnTo>
                  <a:pt x="2703827" y="533620"/>
                </a:lnTo>
                <a:lnTo>
                  <a:pt x="2707921" y="505058"/>
                </a:lnTo>
                <a:lnTo>
                  <a:pt x="2707856" y="97333"/>
                </a:lnTo>
                <a:lnTo>
                  <a:pt x="2697441" y="56158"/>
                </a:lnTo>
                <a:lnTo>
                  <a:pt x="2671997" y="23763"/>
                </a:lnTo>
                <a:lnTo>
                  <a:pt x="2635469" y="4094"/>
                </a:lnTo>
                <a:lnTo>
                  <a:pt x="2606908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7" name="bk object 28"/>
          <p:cNvSpPr>
            <a:spLocks/>
          </p:cNvSpPr>
          <p:nvPr/>
        </p:nvSpPr>
        <p:spPr bwMode="auto">
          <a:xfrm>
            <a:off x="5083175" y="2462213"/>
            <a:ext cx="2338388" cy="573087"/>
          </a:xfrm>
          <a:custGeom>
            <a:avLst/>
            <a:gdLst>
              <a:gd name="T0" fmla="*/ 0 w 2733040"/>
              <a:gd name="T1" fmla="*/ 93000 h 631825"/>
              <a:gd name="T2" fmla="*/ 6345 w 2733040"/>
              <a:gd name="T3" fmla="*/ 57337 h 631825"/>
              <a:gd name="T4" fmla="*/ 24083 w 2733040"/>
              <a:gd name="T5" fmla="*/ 27067 h 631825"/>
              <a:gd name="T6" fmla="*/ 51002 w 2733040"/>
              <a:gd name="T7" fmla="*/ 7144 h 631825"/>
              <a:gd name="T8" fmla="*/ 82152 w 2733040"/>
              <a:gd name="T9" fmla="*/ 0 h 631825"/>
              <a:gd name="T10" fmla="*/ 1918453 w 2733040"/>
              <a:gd name="T11" fmla="*/ 0 h 631825"/>
              <a:gd name="T12" fmla="*/ 1949603 w 2733040"/>
              <a:gd name="T13" fmla="*/ 7144 h 631825"/>
              <a:gd name="T14" fmla="*/ 1976522 w 2733040"/>
              <a:gd name="T15" fmla="*/ 27067 h 631825"/>
              <a:gd name="T16" fmla="*/ 1994261 w 2733040"/>
              <a:gd name="T17" fmla="*/ 57337 h 631825"/>
              <a:gd name="T18" fmla="*/ 2000607 w 2733040"/>
              <a:gd name="T19" fmla="*/ 93000 h 631825"/>
              <a:gd name="T20" fmla="*/ 2000607 w 2733040"/>
              <a:gd name="T21" fmla="*/ 427481 h 631825"/>
              <a:gd name="T22" fmla="*/ 1994250 w 2733040"/>
              <a:gd name="T23" fmla="*/ 462488 h 631825"/>
              <a:gd name="T24" fmla="*/ 1976522 w 2733040"/>
              <a:gd name="T25" fmla="*/ 492741 h 631825"/>
              <a:gd name="T26" fmla="*/ 1949603 w 2733040"/>
              <a:gd name="T27" fmla="*/ 512664 h 631825"/>
              <a:gd name="T28" fmla="*/ 1918453 w 2733040"/>
              <a:gd name="T29" fmla="*/ 519809 h 631825"/>
              <a:gd name="T30" fmla="*/ 82152 w 2733040"/>
              <a:gd name="T31" fmla="*/ 519809 h 631825"/>
              <a:gd name="T32" fmla="*/ 51002 w 2733040"/>
              <a:gd name="T33" fmla="*/ 512664 h 631825"/>
              <a:gd name="T34" fmla="*/ 24083 w 2733040"/>
              <a:gd name="T35" fmla="*/ 492741 h 631825"/>
              <a:gd name="T36" fmla="*/ 6355 w 2733040"/>
              <a:gd name="T37" fmla="*/ 462488 h 631825"/>
              <a:gd name="T38" fmla="*/ 0 w 2733040"/>
              <a:gd name="T39" fmla="*/ 427481 h 631825"/>
              <a:gd name="T40" fmla="*/ 0 w 2733040"/>
              <a:gd name="T41" fmla="*/ 93000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3304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3"/>
                </a:lnTo>
                <a:lnTo>
                  <a:pt x="112222" y="0"/>
                </a:lnTo>
                <a:lnTo>
                  <a:pt x="2620656" y="0"/>
                </a:lnTo>
                <a:lnTo>
                  <a:pt x="2663207" y="8683"/>
                </a:lnTo>
                <a:lnTo>
                  <a:pt x="2699979" y="32899"/>
                </a:lnTo>
                <a:lnTo>
                  <a:pt x="2724211" y="69693"/>
                </a:lnTo>
                <a:lnTo>
                  <a:pt x="2732880" y="113041"/>
                </a:lnTo>
                <a:lnTo>
                  <a:pt x="2732880" y="519600"/>
                </a:lnTo>
                <a:lnTo>
                  <a:pt x="2724196" y="562151"/>
                </a:lnTo>
                <a:lnTo>
                  <a:pt x="2699979" y="598923"/>
                </a:lnTo>
                <a:lnTo>
                  <a:pt x="2663207" y="623140"/>
                </a:lnTo>
                <a:lnTo>
                  <a:pt x="2620656" y="631824"/>
                </a:lnTo>
                <a:lnTo>
                  <a:pt x="112222" y="631824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8" name="bk object 29"/>
          <p:cNvSpPr>
            <a:spLocks/>
          </p:cNvSpPr>
          <p:nvPr/>
        </p:nvSpPr>
        <p:spPr bwMode="auto">
          <a:xfrm>
            <a:off x="5105400" y="2484438"/>
            <a:ext cx="2293938" cy="528637"/>
          </a:xfrm>
          <a:custGeom>
            <a:avLst/>
            <a:gdLst>
              <a:gd name="T0" fmla="*/ 0 w 2682240"/>
              <a:gd name="T1" fmla="*/ 74631 h 581025"/>
              <a:gd name="T2" fmla="*/ 5269 w 2682240"/>
              <a:gd name="T3" fmla="*/ 44808 h 581025"/>
              <a:gd name="T4" fmla="*/ 18896 w 2682240"/>
              <a:gd name="T5" fmla="*/ 21387 h 581025"/>
              <a:gd name="T6" fmla="*/ 39608 w 2682240"/>
              <a:gd name="T7" fmla="*/ 5952 h 581025"/>
              <a:gd name="T8" fmla="*/ 65380 w 2682240"/>
              <a:gd name="T9" fmla="*/ 0 h 581025"/>
              <a:gd name="T10" fmla="*/ 1896352 w 2682240"/>
              <a:gd name="T11" fmla="*/ 0 h 581025"/>
              <a:gd name="T12" fmla="*/ 1922125 w 2682240"/>
              <a:gd name="T13" fmla="*/ 5952 h 581025"/>
              <a:gd name="T14" fmla="*/ 1942835 w 2682240"/>
              <a:gd name="T15" fmla="*/ 21387 h 581025"/>
              <a:gd name="T16" fmla="*/ 1956463 w 2682240"/>
              <a:gd name="T17" fmla="*/ 44808 h 581025"/>
              <a:gd name="T18" fmla="*/ 1961732 w 2682240"/>
              <a:gd name="T19" fmla="*/ 74631 h 581025"/>
              <a:gd name="T20" fmla="*/ 1961732 w 2682240"/>
              <a:gd name="T21" fmla="*/ 406976 h 581025"/>
              <a:gd name="T22" fmla="*/ 1956473 w 2682240"/>
              <a:gd name="T23" fmla="*/ 436145 h 581025"/>
              <a:gd name="T24" fmla="*/ 1942835 w 2682240"/>
              <a:gd name="T25" fmla="*/ 459584 h 581025"/>
              <a:gd name="T26" fmla="*/ 1922125 w 2682240"/>
              <a:gd name="T27" fmla="*/ 475019 h 581025"/>
              <a:gd name="T28" fmla="*/ 1896352 w 2682240"/>
              <a:gd name="T29" fmla="*/ 480972 h 581025"/>
              <a:gd name="T30" fmla="*/ 65380 w 2682240"/>
              <a:gd name="T31" fmla="*/ 480972 h 581025"/>
              <a:gd name="T32" fmla="*/ 39608 w 2682240"/>
              <a:gd name="T33" fmla="*/ 475019 h 581025"/>
              <a:gd name="T34" fmla="*/ 18896 w 2682240"/>
              <a:gd name="T35" fmla="*/ 459584 h 581025"/>
              <a:gd name="T36" fmla="*/ 5259 w 2682240"/>
              <a:gd name="T37" fmla="*/ 436145 h 581025"/>
              <a:gd name="T38" fmla="*/ 0 w 2682240"/>
              <a:gd name="T39" fmla="*/ 406976 h 581025"/>
              <a:gd name="T40" fmla="*/ 0 w 2682240"/>
              <a:gd name="T41" fmla="*/ 74631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82240" h="581025">
                <a:moveTo>
                  <a:pt x="0" y="90156"/>
                </a:moveTo>
                <a:lnTo>
                  <a:pt x="7204" y="54129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592691" y="0"/>
                </a:lnTo>
                <a:lnTo>
                  <a:pt x="2627929" y="7190"/>
                </a:lnTo>
                <a:lnTo>
                  <a:pt x="2656243" y="25836"/>
                </a:lnTo>
                <a:lnTo>
                  <a:pt x="2674875" y="54129"/>
                </a:lnTo>
                <a:lnTo>
                  <a:pt x="2682080" y="90156"/>
                </a:lnTo>
                <a:lnTo>
                  <a:pt x="2682080" y="491635"/>
                </a:lnTo>
                <a:lnTo>
                  <a:pt x="2674889" y="526872"/>
                </a:lnTo>
                <a:lnTo>
                  <a:pt x="2656243" y="555187"/>
                </a:lnTo>
                <a:lnTo>
                  <a:pt x="2627929" y="573832"/>
                </a:lnTo>
                <a:lnTo>
                  <a:pt x="2592691" y="581024"/>
                </a:lnTo>
                <a:lnTo>
                  <a:pt x="89387" y="581024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2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9" name="bk object 30"/>
          <p:cNvSpPr>
            <a:spLocks noChangeArrowheads="1"/>
          </p:cNvSpPr>
          <p:nvPr/>
        </p:nvSpPr>
        <p:spPr bwMode="auto">
          <a:xfrm>
            <a:off x="5040313" y="3281363"/>
            <a:ext cx="2451100" cy="66833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0" name="bk object 31"/>
          <p:cNvSpPr>
            <a:spLocks/>
          </p:cNvSpPr>
          <p:nvPr/>
        </p:nvSpPr>
        <p:spPr bwMode="auto">
          <a:xfrm>
            <a:off x="5094288" y="3321050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8 w 2740025"/>
              <a:gd name="T3" fmla="*/ 54 h 606425"/>
              <a:gd name="T4" fmla="*/ 41067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5 h 606425"/>
              <a:gd name="T10" fmla="*/ 0 w 2740025"/>
              <a:gd name="T11" fmla="*/ 83352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2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3"/>
                </a:lnTo>
                <a:lnTo>
                  <a:pt x="0" y="101014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1" name="bk object 32"/>
          <p:cNvSpPr>
            <a:spLocks/>
          </p:cNvSpPr>
          <p:nvPr/>
        </p:nvSpPr>
        <p:spPr bwMode="auto">
          <a:xfrm>
            <a:off x="5083175" y="3309938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5 w 2764790"/>
              <a:gd name="T3" fmla="*/ 57436 h 631189"/>
              <a:gd name="T4" fmla="*/ 24080 w 2764790"/>
              <a:gd name="T5" fmla="*/ 27121 h 631189"/>
              <a:gd name="T6" fmla="*/ 50995 w 2764790"/>
              <a:gd name="T7" fmla="*/ 7157 h 631189"/>
              <a:gd name="T8" fmla="*/ 82140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7 h 631189"/>
              <a:gd name="T14" fmla="*/ 1999463 w 2764790"/>
              <a:gd name="T15" fmla="*/ 27121 h 631189"/>
              <a:gd name="T16" fmla="*/ 2017188 w 2764790"/>
              <a:gd name="T17" fmla="*/ 57436 h 631189"/>
              <a:gd name="T18" fmla="*/ 2023544 w 2764790"/>
              <a:gd name="T19" fmla="*/ 92513 h 631189"/>
              <a:gd name="T20" fmla="*/ 2023544 w 2764790"/>
              <a:gd name="T21" fmla="*/ 427688 h 631189"/>
              <a:gd name="T22" fmla="*/ 2017188 w 2764790"/>
              <a:gd name="T23" fmla="*/ 462766 h 631189"/>
              <a:gd name="T24" fmla="*/ 1999463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3 h 631189"/>
              <a:gd name="T30" fmla="*/ 82140 w 2764790"/>
              <a:gd name="T31" fmla="*/ 520203 h 631189"/>
              <a:gd name="T32" fmla="*/ 50995 w 2764790"/>
              <a:gd name="T33" fmla="*/ 513043 h 631189"/>
              <a:gd name="T34" fmla="*/ 24080 w 2764790"/>
              <a:gd name="T35" fmla="*/ 493080 h 631189"/>
              <a:gd name="T36" fmla="*/ 6355 w 2764790"/>
              <a:gd name="T37" fmla="*/ 462766 h 631189"/>
              <a:gd name="T38" fmla="*/ 0 w 2764790"/>
              <a:gd name="T39" fmla="*/ 427688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2" y="69672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2"/>
                </a:lnTo>
                <a:lnTo>
                  <a:pt x="2764630" y="112222"/>
                </a:lnTo>
                <a:lnTo>
                  <a:pt x="2764630" y="518806"/>
                </a:lnTo>
                <a:lnTo>
                  <a:pt x="2755946" y="561357"/>
                </a:lnTo>
                <a:lnTo>
                  <a:pt x="2731729" y="598129"/>
                </a:lnTo>
                <a:lnTo>
                  <a:pt x="2694957" y="622346"/>
                </a:lnTo>
                <a:lnTo>
                  <a:pt x="2652406" y="631030"/>
                </a:lnTo>
                <a:lnTo>
                  <a:pt x="112222" y="631030"/>
                </a:lnTo>
                <a:lnTo>
                  <a:pt x="69671" y="622346"/>
                </a:lnTo>
                <a:lnTo>
                  <a:pt x="32899" y="598129"/>
                </a:lnTo>
                <a:lnTo>
                  <a:pt x="8682" y="561357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2" name="bk object 33"/>
          <p:cNvSpPr>
            <a:spLocks/>
          </p:cNvSpPr>
          <p:nvPr/>
        </p:nvSpPr>
        <p:spPr bwMode="auto">
          <a:xfrm>
            <a:off x="5105400" y="3333750"/>
            <a:ext cx="2320925" cy="525463"/>
          </a:xfrm>
          <a:custGeom>
            <a:avLst/>
            <a:gdLst>
              <a:gd name="T0" fmla="*/ 0 w 2713990"/>
              <a:gd name="T1" fmla="*/ 73269 h 580389"/>
              <a:gd name="T2" fmla="*/ 5258 w 2713990"/>
              <a:gd name="T3" fmla="*/ 44385 h 580389"/>
              <a:gd name="T4" fmla="*/ 18893 w 2713990"/>
              <a:gd name="T5" fmla="*/ 21177 h 580389"/>
              <a:gd name="T6" fmla="*/ 39601 w 2713990"/>
              <a:gd name="T7" fmla="*/ 5894 h 580389"/>
              <a:gd name="T8" fmla="*/ 65370 w 2713990"/>
              <a:gd name="T9" fmla="*/ 0 h 580389"/>
              <a:gd name="T10" fmla="*/ 1919298 w 2713990"/>
              <a:gd name="T11" fmla="*/ 0 h 580389"/>
              <a:gd name="T12" fmla="*/ 1945069 w 2713990"/>
              <a:gd name="T13" fmla="*/ 5894 h 580389"/>
              <a:gd name="T14" fmla="*/ 1965775 w 2713990"/>
              <a:gd name="T15" fmla="*/ 21177 h 580389"/>
              <a:gd name="T16" fmla="*/ 1979412 w 2713990"/>
              <a:gd name="T17" fmla="*/ 44385 h 580389"/>
              <a:gd name="T18" fmla="*/ 1984670 w 2713990"/>
              <a:gd name="T19" fmla="*/ 73269 h 580389"/>
              <a:gd name="T20" fmla="*/ 1984670 w 2713990"/>
              <a:gd name="T21" fmla="*/ 402334 h 580389"/>
              <a:gd name="T22" fmla="*/ 1979412 w 2713990"/>
              <a:gd name="T23" fmla="*/ 431217 h 580389"/>
              <a:gd name="T24" fmla="*/ 1965775 w 2713990"/>
              <a:gd name="T25" fmla="*/ 454426 h 580389"/>
              <a:gd name="T26" fmla="*/ 1945069 w 2713990"/>
              <a:gd name="T27" fmla="*/ 469710 h 580389"/>
              <a:gd name="T28" fmla="*/ 1919298 w 2713990"/>
              <a:gd name="T29" fmla="*/ 475605 h 580389"/>
              <a:gd name="T30" fmla="*/ 65370 w 2713990"/>
              <a:gd name="T31" fmla="*/ 475605 h 580389"/>
              <a:gd name="T32" fmla="*/ 39601 w 2713990"/>
              <a:gd name="T33" fmla="*/ 469710 h 580389"/>
              <a:gd name="T34" fmla="*/ 18893 w 2713990"/>
              <a:gd name="T35" fmla="*/ 454426 h 580389"/>
              <a:gd name="T36" fmla="*/ 5258 w 2713990"/>
              <a:gd name="T37" fmla="*/ 431217 h 580389"/>
              <a:gd name="T38" fmla="*/ 0 w 2713990"/>
              <a:gd name="T39" fmla="*/ 402334 h 580389"/>
              <a:gd name="T40" fmla="*/ 0 w 2713990"/>
              <a:gd name="T41" fmla="*/ 73269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7"/>
                </a:moveTo>
                <a:lnTo>
                  <a:pt x="7190" y="54150"/>
                </a:lnTo>
                <a:lnTo>
                  <a:pt x="25835" y="25836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6"/>
                </a:lnTo>
                <a:lnTo>
                  <a:pt x="2706639" y="54150"/>
                </a:lnTo>
                <a:lnTo>
                  <a:pt x="2713830" y="89387"/>
                </a:lnTo>
                <a:lnTo>
                  <a:pt x="2713830" y="490841"/>
                </a:lnTo>
                <a:lnTo>
                  <a:pt x="2706639" y="526078"/>
                </a:lnTo>
                <a:lnTo>
                  <a:pt x="2687993" y="554393"/>
                </a:lnTo>
                <a:lnTo>
                  <a:pt x="2659679" y="573038"/>
                </a:lnTo>
                <a:lnTo>
                  <a:pt x="2624441" y="580230"/>
                </a:lnTo>
                <a:lnTo>
                  <a:pt x="89387" y="580230"/>
                </a:lnTo>
                <a:lnTo>
                  <a:pt x="54151" y="573038"/>
                </a:lnTo>
                <a:lnTo>
                  <a:pt x="25835" y="554393"/>
                </a:lnTo>
                <a:lnTo>
                  <a:pt x="7190" y="526078"/>
                </a:lnTo>
                <a:lnTo>
                  <a:pt x="0" y="490841"/>
                </a:lnTo>
                <a:lnTo>
                  <a:pt x="0" y="8938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3" name="bk object 34"/>
          <p:cNvSpPr>
            <a:spLocks noChangeArrowheads="1"/>
          </p:cNvSpPr>
          <p:nvPr/>
        </p:nvSpPr>
        <p:spPr bwMode="auto">
          <a:xfrm>
            <a:off x="5040313" y="4130675"/>
            <a:ext cx="2451100" cy="6667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4" name="bk object 35"/>
          <p:cNvSpPr>
            <a:spLocks/>
          </p:cNvSpPr>
          <p:nvPr/>
        </p:nvSpPr>
        <p:spPr bwMode="auto">
          <a:xfrm>
            <a:off x="5094288" y="416877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2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2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3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9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5" name="bk object 36"/>
          <p:cNvSpPr>
            <a:spLocks/>
          </p:cNvSpPr>
          <p:nvPr/>
        </p:nvSpPr>
        <p:spPr bwMode="auto">
          <a:xfrm>
            <a:off x="5083175" y="4157663"/>
            <a:ext cx="2365375" cy="573087"/>
          </a:xfrm>
          <a:custGeom>
            <a:avLst/>
            <a:gdLst>
              <a:gd name="T0" fmla="*/ 0 w 2764790"/>
              <a:gd name="T1" fmla="*/ 93000 h 631825"/>
              <a:gd name="T2" fmla="*/ 6345 w 2764790"/>
              <a:gd name="T3" fmla="*/ 57337 h 631825"/>
              <a:gd name="T4" fmla="*/ 24080 w 2764790"/>
              <a:gd name="T5" fmla="*/ 27067 h 631825"/>
              <a:gd name="T6" fmla="*/ 50995 w 2764790"/>
              <a:gd name="T7" fmla="*/ 7144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44 h 631825"/>
              <a:gd name="T14" fmla="*/ 1999463 w 2764790"/>
              <a:gd name="T15" fmla="*/ 27067 h 631825"/>
              <a:gd name="T16" fmla="*/ 2017199 w 2764790"/>
              <a:gd name="T17" fmla="*/ 57337 h 631825"/>
              <a:gd name="T18" fmla="*/ 2023544 w 2764790"/>
              <a:gd name="T19" fmla="*/ 93000 h 631825"/>
              <a:gd name="T20" fmla="*/ 2023544 w 2764790"/>
              <a:gd name="T21" fmla="*/ 427481 h 631825"/>
              <a:gd name="T22" fmla="*/ 2017188 w 2764790"/>
              <a:gd name="T23" fmla="*/ 462488 h 631825"/>
              <a:gd name="T24" fmla="*/ 1999463 w 2764790"/>
              <a:gd name="T25" fmla="*/ 492741 h 631825"/>
              <a:gd name="T26" fmla="*/ 1972547 w 2764790"/>
              <a:gd name="T27" fmla="*/ 512664 h 631825"/>
              <a:gd name="T28" fmla="*/ 1941403 w 2764790"/>
              <a:gd name="T29" fmla="*/ 519808 h 631825"/>
              <a:gd name="T30" fmla="*/ 82140 w 2764790"/>
              <a:gd name="T31" fmla="*/ 519808 h 631825"/>
              <a:gd name="T32" fmla="*/ 50995 w 2764790"/>
              <a:gd name="T33" fmla="*/ 512664 h 631825"/>
              <a:gd name="T34" fmla="*/ 24080 w 2764790"/>
              <a:gd name="T35" fmla="*/ 492741 h 631825"/>
              <a:gd name="T36" fmla="*/ 6355 w 2764790"/>
              <a:gd name="T37" fmla="*/ 462488 h 631825"/>
              <a:gd name="T38" fmla="*/ 0 w 2764790"/>
              <a:gd name="T39" fmla="*/ 427481 h 631825"/>
              <a:gd name="T40" fmla="*/ 0 w 2764790"/>
              <a:gd name="T41" fmla="*/ 93000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3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3"/>
                </a:lnTo>
                <a:lnTo>
                  <a:pt x="2731729" y="32899"/>
                </a:lnTo>
                <a:lnTo>
                  <a:pt x="2755961" y="69693"/>
                </a:lnTo>
                <a:lnTo>
                  <a:pt x="2764630" y="113041"/>
                </a:lnTo>
                <a:lnTo>
                  <a:pt x="2764630" y="519600"/>
                </a:lnTo>
                <a:lnTo>
                  <a:pt x="2755946" y="562151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3"/>
                </a:lnTo>
                <a:lnTo>
                  <a:pt x="112222" y="631823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6" name="bk object 37"/>
          <p:cNvSpPr>
            <a:spLocks/>
          </p:cNvSpPr>
          <p:nvPr/>
        </p:nvSpPr>
        <p:spPr bwMode="auto">
          <a:xfrm>
            <a:off x="5105400" y="4179888"/>
            <a:ext cx="2320925" cy="527050"/>
          </a:xfrm>
          <a:custGeom>
            <a:avLst/>
            <a:gdLst>
              <a:gd name="T0" fmla="*/ 0 w 2713990"/>
              <a:gd name="T1" fmla="*/ 74184 h 581025"/>
              <a:gd name="T2" fmla="*/ 5269 w 2713990"/>
              <a:gd name="T3" fmla="*/ 44540 h 581025"/>
              <a:gd name="T4" fmla="*/ 18893 w 2713990"/>
              <a:gd name="T5" fmla="*/ 21259 h 581025"/>
              <a:gd name="T6" fmla="*/ 39601 w 2713990"/>
              <a:gd name="T7" fmla="*/ 5915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5 h 581025"/>
              <a:gd name="T14" fmla="*/ 1965775 w 2713990"/>
              <a:gd name="T15" fmla="*/ 21259 h 581025"/>
              <a:gd name="T16" fmla="*/ 1979401 w 2713990"/>
              <a:gd name="T17" fmla="*/ 44540 h 581025"/>
              <a:gd name="T18" fmla="*/ 1984670 w 2713990"/>
              <a:gd name="T19" fmla="*/ 74184 h 581025"/>
              <a:gd name="T20" fmla="*/ 1984670 w 2713990"/>
              <a:gd name="T21" fmla="*/ 404536 h 581025"/>
              <a:gd name="T22" fmla="*/ 1979412 w 2713990"/>
              <a:gd name="T23" fmla="*/ 433529 h 581025"/>
              <a:gd name="T24" fmla="*/ 1965775 w 2713990"/>
              <a:gd name="T25" fmla="*/ 456828 h 581025"/>
              <a:gd name="T26" fmla="*/ 1945069 w 2713990"/>
              <a:gd name="T27" fmla="*/ 472170 h 581025"/>
              <a:gd name="T28" fmla="*/ 1919298 w 2713990"/>
              <a:gd name="T29" fmla="*/ 478087 h 581025"/>
              <a:gd name="T30" fmla="*/ 65370 w 2713990"/>
              <a:gd name="T31" fmla="*/ 478087 h 581025"/>
              <a:gd name="T32" fmla="*/ 39601 w 2713990"/>
              <a:gd name="T33" fmla="*/ 472170 h 581025"/>
              <a:gd name="T34" fmla="*/ 18893 w 2713990"/>
              <a:gd name="T35" fmla="*/ 456828 h 581025"/>
              <a:gd name="T36" fmla="*/ 5258 w 2713990"/>
              <a:gd name="T37" fmla="*/ 433529 h 581025"/>
              <a:gd name="T38" fmla="*/ 0 w 2713990"/>
              <a:gd name="T39" fmla="*/ 404536 h 581025"/>
              <a:gd name="T40" fmla="*/ 0 w 2713990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90156"/>
                </a:moveTo>
                <a:lnTo>
                  <a:pt x="7204" y="54129"/>
                </a:lnTo>
                <a:lnTo>
                  <a:pt x="25835" y="25836"/>
                </a:lnTo>
                <a:lnTo>
                  <a:pt x="54151" y="7189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89"/>
                </a:lnTo>
                <a:lnTo>
                  <a:pt x="2687993" y="25836"/>
                </a:lnTo>
                <a:lnTo>
                  <a:pt x="2706625" y="54129"/>
                </a:lnTo>
                <a:lnTo>
                  <a:pt x="2713830" y="90156"/>
                </a:lnTo>
                <a:lnTo>
                  <a:pt x="2713830" y="491635"/>
                </a:lnTo>
                <a:lnTo>
                  <a:pt x="2706639" y="526871"/>
                </a:lnTo>
                <a:lnTo>
                  <a:pt x="2687993" y="555187"/>
                </a:lnTo>
                <a:lnTo>
                  <a:pt x="2659679" y="573832"/>
                </a:lnTo>
                <a:lnTo>
                  <a:pt x="2624441" y="581023"/>
                </a:lnTo>
                <a:lnTo>
                  <a:pt x="89387" y="581023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1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7" name="bk object 38"/>
          <p:cNvSpPr>
            <a:spLocks noChangeArrowheads="1"/>
          </p:cNvSpPr>
          <p:nvPr/>
        </p:nvSpPr>
        <p:spPr bwMode="auto">
          <a:xfrm>
            <a:off x="5040313" y="4979988"/>
            <a:ext cx="2451100" cy="6667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8" name="bk object 39"/>
          <p:cNvSpPr>
            <a:spLocks/>
          </p:cNvSpPr>
          <p:nvPr/>
        </p:nvSpPr>
        <p:spPr bwMode="auto">
          <a:xfrm>
            <a:off x="5094288" y="5016500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2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1 h 606425"/>
              <a:gd name="T22" fmla="*/ 1932447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2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3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3"/>
                </a:lnTo>
                <a:lnTo>
                  <a:pt x="2642508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9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9" name="bk object 40"/>
          <p:cNvSpPr>
            <a:spLocks/>
          </p:cNvSpPr>
          <p:nvPr/>
        </p:nvSpPr>
        <p:spPr bwMode="auto">
          <a:xfrm>
            <a:off x="5083175" y="5005388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5 w 2764790"/>
              <a:gd name="T3" fmla="*/ 57435 h 631189"/>
              <a:gd name="T4" fmla="*/ 24080 w 2764790"/>
              <a:gd name="T5" fmla="*/ 27121 h 631189"/>
              <a:gd name="T6" fmla="*/ 50995 w 2764790"/>
              <a:gd name="T7" fmla="*/ 7157 h 631189"/>
              <a:gd name="T8" fmla="*/ 82140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7 h 631189"/>
              <a:gd name="T14" fmla="*/ 1999463 w 2764790"/>
              <a:gd name="T15" fmla="*/ 27121 h 631189"/>
              <a:gd name="T16" fmla="*/ 2017188 w 2764790"/>
              <a:gd name="T17" fmla="*/ 57435 h 631189"/>
              <a:gd name="T18" fmla="*/ 2023544 w 2764790"/>
              <a:gd name="T19" fmla="*/ 92513 h 631189"/>
              <a:gd name="T20" fmla="*/ 2023544 w 2764790"/>
              <a:gd name="T21" fmla="*/ 427688 h 631189"/>
              <a:gd name="T22" fmla="*/ 2017188 w 2764790"/>
              <a:gd name="T23" fmla="*/ 462766 h 631189"/>
              <a:gd name="T24" fmla="*/ 1999463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2 h 631189"/>
              <a:gd name="T30" fmla="*/ 82140 w 2764790"/>
              <a:gd name="T31" fmla="*/ 520202 h 631189"/>
              <a:gd name="T32" fmla="*/ 50995 w 2764790"/>
              <a:gd name="T33" fmla="*/ 513043 h 631189"/>
              <a:gd name="T34" fmla="*/ 24080 w 2764790"/>
              <a:gd name="T35" fmla="*/ 493080 h 631189"/>
              <a:gd name="T36" fmla="*/ 6355 w 2764790"/>
              <a:gd name="T37" fmla="*/ 462766 h 631189"/>
              <a:gd name="T38" fmla="*/ 0 w 2764790"/>
              <a:gd name="T39" fmla="*/ 427688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2" y="69671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46" y="69671"/>
                </a:lnTo>
                <a:lnTo>
                  <a:pt x="2764630" y="112222"/>
                </a:lnTo>
                <a:lnTo>
                  <a:pt x="2764630" y="518806"/>
                </a:lnTo>
                <a:lnTo>
                  <a:pt x="2755946" y="561357"/>
                </a:lnTo>
                <a:lnTo>
                  <a:pt x="2731729" y="598129"/>
                </a:lnTo>
                <a:lnTo>
                  <a:pt x="2694957" y="622346"/>
                </a:lnTo>
                <a:lnTo>
                  <a:pt x="2652406" y="631029"/>
                </a:lnTo>
                <a:lnTo>
                  <a:pt x="112222" y="631029"/>
                </a:lnTo>
                <a:lnTo>
                  <a:pt x="69671" y="622346"/>
                </a:lnTo>
                <a:lnTo>
                  <a:pt x="32899" y="598129"/>
                </a:lnTo>
                <a:lnTo>
                  <a:pt x="8682" y="561357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0" name="bk object 41"/>
          <p:cNvSpPr>
            <a:spLocks/>
          </p:cNvSpPr>
          <p:nvPr/>
        </p:nvSpPr>
        <p:spPr bwMode="auto">
          <a:xfrm>
            <a:off x="5105400" y="5027613"/>
            <a:ext cx="2320925" cy="527050"/>
          </a:xfrm>
          <a:custGeom>
            <a:avLst/>
            <a:gdLst>
              <a:gd name="T0" fmla="*/ 0 w 2713990"/>
              <a:gd name="T1" fmla="*/ 73712 h 580389"/>
              <a:gd name="T2" fmla="*/ 5258 w 2713990"/>
              <a:gd name="T3" fmla="*/ 44655 h 580389"/>
              <a:gd name="T4" fmla="*/ 18893 w 2713990"/>
              <a:gd name="T5" fmla="*/ 21305 h 580389"/>
              <a:gd name="T6" fmla="*/ 39601 w 2713990"/>
              <a:gd name="T7" fmla="*/ 5929 h 580389"/>
              <a:gd name="T8" fmla="*/ 65370 w 2713990"/>
              <a:gd name="T9" fmla="*/ 0 h 580389"/>
              <a:gd name="T10" fmla="*/ 1919298 w 2713990"/>
              <a:gd name="T11" fmla="*/ 0 h 580389"/>
              <a:gd name="T12" fmla="*/ 1945069 w 2713990"/>
              <a:gd name="T13" fmla="*/ 5929 h 580389"/>
              <a:gd name="T14" fmla="*/ 1965775 w 2713990"/>
              <a:gd name="T15" fmla="*/ 21305 h 580389"/>
              <a:gd name="T16" fmla="*/ 1979412 w 2713990"/>
              <a:gd name="T17" fmla="*/ 44655 h 580389"/>
              <a:gd name="T18" fmla="*/ 1984670 w 2713990"/>
              <a:gd name="T19" fmla="*/ 73712 h 580389"/>
              <a:gd name="T20" fmla="*/ 1984670 w 2713990"/>
              <a:gd name="T21" fmla="*/ 404768 h 580389"/>
              <a:gd name="T22" fmla="*/ 1979412 w 2713990"/>
              <a:gd name="T23" fmla="*/ 433825 h 580389"/>
              <a:gd name="T24" fmla="*/ 1965775 w 2713990"/>
              <a:gd name="T25" fmla="*/ 457176 h 580389"/>
              <a:gd name="T26" fmla="*/ 1945069 w 2713990"/>
              <a:gd name="T27" fmla="*/ 472551 h 580389"/>
              <a:gd name="T28" fmla="*/ 1919298 w 2713990"/>
              <a:gd name="T29" fmla="*/ 478481 h 580389"/>
              <a:gd name="T30" fmla="*/ 65370 w 2713990"/>
              <a:gd name="T31" fmla="*/ 478481 h 580389"/>
              <a:gd name="T32" fmla="*/ 39601 w 2713990"/>
              <a:gd name="T33" fmla="*/ 472551 h 580389"/>
              <a:gd name="T34" fmla="*/ 18893 w 2713990"/>
              <a:gd name="T35" fmla="*/ 457176 h 580389"/>
              <a:gd name="T36" fmla="*/ 5258 w 2713990"/>
              <a:gd name="T37" fmla="*/ 433825 h 580389"/>
              <a:gd name="T38" fmla="*/ 0 w 2713990"/>
              <a:gd name="T39" fmla="*/ 404768 h 580389"/>
              <a:gd name="T40" fmla="*/ 0 w 2713990"/>
              <a:gd name="T41" fmla="*/ 73712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7"/>
                </a:moveTo>
                <a:lnTo>
                  <a:pt x="7190" y="54151"/>
                </a:lnTo>
                <a:lnTo>
                  <a:pt x="25835" y="25835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5"/>
                </a:lnTo>
                <a:lnTo>
                  <a:pt x="2706639" y="54151"/>
                </a:lnTo>
                <a:lnTo>
                  <a:pt x="2713830" y="89387"/>
                </a:lnTo>
                <a:lnTo>
                  <a:pt x="2713830" y="490841"/>
                </a:lnTo>
                <a:lnTo>
                  <a:pt x="2706639" y="526077"/>
                </a:lnTo>
                <a:lnTo>
                  <a:pt x="2687993" y="554393"/>
                </a:lnTo>
                <a:lnTo>
                  <a:pt x="2659679" y="573038"/>
                </a:lnTo>
                <a:lnTo>
                  <a:pt x="2624441" y="580229"/>
                </a:lnTo>
                <a:lnTo>
                  <a:pt x="89387" y="580229"/>
                </a:lnTo>
                <a:lnTo>
                  <a:pt x="54151" y="573038"/>
                </a:lnTo>
                <a:lnTo>
                  <a:pt x="25835" y="554393"/>
                </a:lnTo>
                <a:lnTo>
                  <a:pt x="7190" y="526077"/>
                </a:lnTo>
                <a:lnTo>
                  <a:pt x="0" y="490841"/>
                </a:lnTo>
                <a:lnTo>
                  <a:pt x="0" y="8938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1" name="bk object 42"/>
          <p:cNvSpPr>
            <a:spLocks noChangeArrowheads="1"/>
          </p:cNvSpPr>
          <p:nvPr/>
        </p:nvSpPr>
        <p:spPr bwMode="auto">
          <a:xfrm>
            <a:off x="5040313" y="5824538"/>
            <a:ext cx="2451100" cy="66675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32" name="bk object 43"/>
          <p:cNvSpPr>
            <a:spLocks/>
          </p:cNvSpPr>
          <p:nvPr/>
        </p:nvSpPr>
        <p:spPr bwMode="auto">
          <a:xfrm>
            <a:off x="5094288" y="586422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7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4 h 606425"/>
              <a:gd name="T10" fmla="*/ 0 w 2740025"/>
              <a:gd name="T11" fmla="*/ 83351 h 606425"/>
              <a:gd name="T12" fmla="*/ 48 w 2740025"/>
              <a:gd name="T13" fmla="*/ 419786 h 606425"/>
              <a:gd name="T14" fmla="*/ 7664 w 2740025"/>
              <a:gd name="T15" fmla="*/ 453762 h 606425"/>
              <a:gd name="T16" fmla="*/ 26271 w 2740025"/>
              <a:gd name="T17" fmla="*/ 480493 h 606425"/>
              <a:gd name="T18" fmla="*/ 52983 w 2740025"/>
              <a:gd name="T19" fmla="*/ 496722 h 606425"/>
              <a:gd name="T20" fmla="*/ 73870 w 2740025"/>
              <a:gd name="T21" fmla="*/ 500100 h 606425"/>
              <a:gd name="T22" fmla="*/ 1932446 w 2740025"/>
              <a:gd name="T23" fmla="*/ 500047 h 606425"/>
              <a:gd name="T24" fmla="*/ 1962557 w 2740025"/>
              <a:gd name="T25" fmla="*/ 491453 h 606425"/>
              <a:gd name="T26" fmla="*/ 1986247 w 2740025"/>
              <a:gd name="T27" fmla="*/ 470458 h 606425"/>
              <a:gd name="T28" fmla="*/ 2000631 w 2740025"/>
              <a:gd name="T29" fmla="*/ 440317 h 606425"/>
              <a:gd name="T30" fmla="*/ 2003625 w 2740025"/>
              <a:gd name="T31" fmla="*/ 416748 h 606425"/>
              <a:gd name="T32" fmla="*/ 2003577 w 2740025"/>
              <a:gd name="T33" fmla="*/ 80314 h 606425"/>
              <a:gd name="T34" fmla="*/ 1995961 w 2740025"/>
              <a:gd name="T35" fmla="*/ 46339 h 606425"/>
              <a:gd name="T36" fmla="*/ 1977353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7" y="10480"/>
                </a:lnTo>
                <a:lnTo>
                  <a:pt x="23763" y="35924"/>
                </a:lnTo>
                <a:lnTo>
                  <a:pt x="4094" y="72452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9"/>
                </a:lnTo>
                <a:lnTo>
                  <a:pt x="72451" y="601978"/>
                </a:lnTo>
                <a:lnTo>
                  <a:pt x="101013" y="606072"/>
                </a:lnTo>
                <a:lnTo>
                  <a:pt x="2642507" y="606007"/>
                </a:lnTo>
                <a:lnTo>
                  <a:pt x="2683683" y="595592"/>
                </a:lnTo>
                <a:lnTo>
                  <a:pt x="2716077" y="570148"/>
                </a:lnTo>
                <a:lnTo>
                  <a:pt x="2735746" y="533620"/>
                </a:lnTo>
                <a:lnTo>
                  <a:pt x="2739840" y="505058"/>
                </a:lnTo>
                <a:lnTo>
                  <a:pt x="2739775" y="97333"/>
                </a:lnTo>
                <a:lnTo>
                  <a:pt x="2729360" y="56158"/>
                </a:lnTo>
                <a:lnTo>
                  <a:pt x="2703916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3" name="bk object 44"/>
          <p:cNvSpPr>
            <a:spLocks/>
          </p:cNvSpPr>
          <p:nvPr/>
        </p:nvSpPr>
        <p:spPr bwMode="auto">
          <a:xfrm>
            <a:off x="5083175" y="5851525"/>
            <a:ext cx="2365375" cy="574675"/>
          </a:xfrm>
          <a:custGeom>
            <a:avLst/>
            <a:gdLst>
              <a:gd name="T0" fmla="*/ 0 w 2764790"/>
              <a:gd name="T1" fmla="*/ 93516 h 631825"/>
              <a:gd name="T2" fmla="*/ 6345 w 2764790"/>
              <a:gd name="T3" fmla="*/ 57655 h 631825"/>
              <a:gd name="T4" fmla="*/ 24080 w 2764790"/>
              <a:gd name="T5" fmla="*/ 27216 h 631825"/>
              <a:gd name="T6" fmla="*/ 50995 w 2764790"/>
              <a:gd name="T7" fmla="*/ 7183 h 631825"/>
              <a:gd name="T8" fmla="*/ 82140 w 2764790"/>
              <a:gd name="T9" fmla="*/ 0 h 631825"/>
              <a:gd name="T10" fmla="*/ 1941403 w 2764790"/>
              <a:gd name="T11" fmla="*/ 0 h 631825"/>
              <a:gd name="T12" fmla="*/ 1972547 w 2764790"/>
              <a:gd name="T13" fmla="*/ 7183 h 631825"/>
              <a:gd name="T14" fmla="*/ 1999463 w 2764790"/>
              <a:gd name="T15" fmla="*/ 27216 h 631825"/>
              <a:gd name="T16" fmla="*/ 2017199 w 2764790"/>
              <a:gd name="T17" fmla="*/ 57655 h 631825"/>
              <a:gd name="T18" fmla="*/ 2023544 w 2764790"/>
              <a:gd name="T19" fmla="*/ 93516 h 631825"/>
              <a:gd name="T20" fmla="*/ 2023544 w 2764790"/>
              <a:gd name="T21" fmla="*/ 429853 h 631825"/>
              <a:gd name="T22" fmla="*/ 2017188 w 2764790"/>
              <a:gd name="T23" fmla="*/ 465054 h 631825"/>
              <a:gd name="T24" fmla="*/ 1999463 w 2764790"/>
              <a:gd name="T25" fmla="*/ 495475 h 631825"/>
              <a:gd name="T26" fmla="*/ 1972547 w 2764790"/>
              <a:gd name="T27" fmla="*/ 515510 h 631825"/>
              <a:gd name="T28" fmla="*/ 1941403 w 2764790"/>
              <a:gd name="T29" fmla="*/ 522693 h 631825"/>
              <a:gd name="T30" fmla="*/ 82140 w 2764790"/>
              <a:gd name="T31" fmla="*/ 522693 h 631825"/>
              <a:gd name="T32" fmla="*/ 50995 w 2764790"/>
              <a:gd name="T33" fmla="*/ 515510 h 631825"/>
              <a:gd name="T34" fmla="*/ 24080 w 2764790"/>
              <a:gd name="T35" fmla="*/ 495475 h 631825"/>
              <a:gd name="T36" fmla="*/ 6355 w 2764790"/>
              <a:gd name="T37" fmla="*/ 465054 h 631825"/>
              <a:gd name="T38" fmla="*/ 0 w 2764790"/>
              <a:gd name="T39" fmla="*/ 429853 h 631825"/>
              <a:gd name="T40" fmla="*/ 0 w 2764790"/>
              <a:gd name="T41" fmla="*/ 93516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825">
                <a:moveTo>
                  <a:pt x="0" y="113041"/>
                </a:moveTo>
                <a:lnTo>
                  <a:pt x="8668" y="69693"/>
                </a:lnTo>
                <a:lnTo>
                  <a:pt x="32899" y="32899"/>
                </a:lnTo>
                <a:lnTo>
                  <a:pt x="69671" y="8682"/>
                </a:lnTo>
                <a:lnTo>
                  <a:pt x="112222" y="0"/>
                </a:lnTo>
                <a:lnTo>
                  <a:pt x="2652406" y="0"/>
                </a:lnTo>
                <a:lnTo>
                  <a:pt x="2694957" y="8682"/>
                </a:lnTo>
                <a:lnTo>
                  <a:pt x="2731729" y="32899"/>
                </a:lnTo>
                <a:lnTo>
                  <a:pt x="2755961" y="69693"/>
                </a:lnTo>
                <a:lnTo>
                  <a:pt x="2764630" y="113041"/>
                </a:lnTo>
                <a:lnTo>
                  <a:pt x="2764630" y="519600"/>
                </a:lnTo>
                <a:lnTo>
                  <a:pt x="2755946" y="562151"/>
                </a:lnTo>
                <a:lnTo>
                  <a:pt x="2731729" y="598923"/>
                </a:lnTo>
                <a:lnTo>
                  <a:pt x="2694957" y="623140"/>
                </a:lnTo>
                <a:lnTo>
                  <a:pt x="2652406" y="631823"/>
                </a:lnTo>
                <a:lnTo>
                  <a:pt x="112222" y="631823"/>
                </a:lnTo>
                <a:lnTo>
                  <a:pt x="69671" y="623140"/>
                </a:lnTo>
                <a:lnTo>
                  <a:pt x="32899" y="598923"/>
                </a:lnTo>
                <a:lnTo>
                  <a:pt x="8682" y="562151"/>
                </a:lnTo>
                <a:lnTo>
                  <a:pt x="0" y="519600"/>
                </a:lnTo>
                <a:lnTo>
                  <a:pt x="0" y="113041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4" name="bk object 45"/>
          <p:cNvSpPr>
            <a:spLocks/>
          </p:cNvSpPr>
          <p:nvPr/>
        </p:nvSpPr>
        <p:spPr bwMode="auto">
          <a:xfrm>
            <a:off x="5105400" y="5875338"/>
            <a:ext cx="2320925" cy="527050"/>
          </a:xfrm>
          <a:custGeom>
            <a:avLst/>
            <a:gdLst>
              <a:gd name="T0" fmla="*/ 0 w 2713990"/>
              <a:gd name="T1" fmla="*/ 74184 h 581025"/>
              <a:gd name="T2" fmla="*/ 5269 w 2713990"/>
              <a:gd name="T3" fmla="*/ 44540 h 581025"/>
              <a:gd name="T4" fmla="*/ 18893 w 2713990"/>
              <a:gd name="T5" fmla="*/ 21258 h 581025"/>
              <a:gd name="T6" fmla="*/ 39601 w 2713990"/>
              <a:gd name="T7" fmla="*/ 5916 h 581025"/>
              <a:gd name="T8" fmla="*/ 65370 w 2713990"/>
              <a:gd name="T9" fmla="*/ 0 h 581025"/>
              <a:gd name="T10" fmla="*/ 1919298 w 2713990"/>
              <a:gd name="T11" fmla="*/ 0 h 581025"/>
              <a:gd name="T12" fmla="*/ 1945069 w 2713990"/>
              <a:gd name="T13" fmla="*/ 5916 h 581025"/>
              <a:gd name="T14" fmla="*/ 1965775 w 2713990"/>
              <a:gd name="T15" fmla="*/ 21258 h 581025"/>
              <a:gd name="T16" fmla="*/ 1979401 w 2713990"/>
              <a:gd name="T17" fmla="*/ 44540 h 581025"/>
              <a:gd name="T18" fmla="*/ 1984670 w 2713990"/>
              <a:gd name="T19" fmla="*/ 74184 h 581025"/>
              <a:gd name="T20" fmla="*/ 1984670 w 2713990"/>
              <a:gd name="T21" fmla="*/ 404536 h 581025"/>
              <a:gd name="T22" fmla="*/ 1979412 w 2713990"/>
              <a:gd name="T23" fmla="*/ 433529 h 581025"/>
              <a:gd name="T24" fmla="*/ 1965775 w 2713990"/>
              <a:gd name="T25" fmla="*/ 456828 h 581025"/>
              <a:gd name="T26" fmla="*/ 1945069 w 2713990"/>
              <a:gd name="T27" fmla="*/ 472170 h 581025"/>
              <a:gd name="T28" fmla="*/ 1919298 w 2713990"/>
              <a:gd name="T29" fmla="*/ 478087 h 581025"/>
              <a:gd name="T30" fmla="*/ 65370 w 2713990"/>
              <a:gd name="T31" fmla="*/ 478087 h 581025"/>
              <a:gd name="T32" fmla="*/ 39601 w 2713990"/>
              <a:gd name="T33" fmla="*/ 472170 h 581025"/>
              <a:gd name="T34" fmla="*/ 18893 w 2713990"/>
              <a:gd name="T35" fmla="*/ 456828 h 581025"/>
              <a:gd name="T36" fmla="*/ 5258 w 2713990"/>
              <a:gd name="T37" fmla="*/ 433529 h 581025"/>
              <a:gd name="T38" fmla="*/ 0 w 2713990"/>
              <a:gd name="T39" fmla="*/ 404536 h 581025"/>
              <a:gd name="T40" fmla="*/ 0 w 2713990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1025">
                <a:moveTo>
                  <a:pt x="0" y="90156"/>
                </a:moveTo>
                <a:lnTo>
                  <a:pt x="7204" y="54129"/>
                </a:lnTo>
                <a:lnTo>
                  <a:pt x="25835" y="25835"/>
                </a:lnTo>
                <a:lnTo>
                  <a:pt x="54151" y="7190"/>
                </a:lnTo>
                <a:lnTo>
                  <a:pt x="89387" y="0"/>
                </a:lnTo>
                <a:lnTo>
                  <a:pt x="2624441" y="0"/>
                </a:lnTo>
                <a:lnTo>
                  <a:pt x="2659679" y="7190"/>
                </a:lnTo>
                <a:lnTo>
                  <a:pt x="2687993" y="25835"/>
                </a:lnTo>
                <a:lnTo>
                  <a:pt x="2706625" y="54129"/>
                </a:lnTo>
                <a:lnTo>
                  <a:pt x="2713830" y="90156"/>
                </a:lnTo>
                <a:lnTo>
                  <a:pt x="2713830" y="491635"/>
                </a:lnTo>
                <a:lnTo>
                  <a:pt x="2706639" y="526871"/>
                </a:lnTo>
                <a:lnTo>
                  <a:pt x="2687993" y="555187"/>
                </a:lnTo>
                <a:lnTo>
                  <a:pt x="2659679" y="573832"/>
                </a:lnTo>
                <a:lnTo>
                  <a:pt x="2624441" y="581023"/>
                </a:lnTo>
                <a:lnTo>
                  <a:pt x="89387" y="581023"/>
                </a:lnTo>
                <a:lnTo>
                  <a:pt x="54151" y="573832"/>
                </a:lnTo>
                <a:lnTo>
                  <a:pt x="25835" y="555187"/>
                </a:lnTo>
                <a:lnTo>
                  <a:pt x="7190" y="526871"/>
                </a:lnTo>
                <a:lnTo>
                  <a:pt x="0" y="491635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5" name="bk object 46"/>
          <p:cNvSpPr>
            <a:spLocks noChangeArrowheads="1"/>
          </p:cNvSpPr>
          <p:nvPr/>
        </p:nvSpPr>
        <p:spPr bwMode="auto">
          <a:xfrm>
            <a:off x="1282700" y="1576388"/>
            <a:ext cx="2452688" cy="66833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36" name="bk object 47"/>
          <p:cNvSpPr>
            <a:spLocks/>
          </p:cNvSpPr>
          <p:nvPr/>
        </p:nvSpPr>
        <p:spPr bwMode="auto">
          <a:xfrm>
            <a:off x="1338263" y="1616075"/>
            <a:ext cx="2343150" cy="550863"/>
          </a:xfrm>
          <a:custGeom>
            <a:avLst/>
            <a:gdLst>
              <a:gd name="T0" fmla="*/ 1929755 w 2740025"/>
              <a:gd name="T1" fmla="*/ 0 h 606425"/>
              <a:gd name="T2" fmla="*/ 71179 w 2740025"/>
              <a:gd name="T3" fmla="*/ 54 h 606425"/>
              <a:gd name="T4" fmla="*/ 41068 w 2740025"/>
              <a:gd name="T5" fmla="*/ 8648 h 606425"/>
              <a:gd name="T6" fmla="*/ 17378 w 2740025"/>
              <a:gd name="T7" fmla="*/ 29643 h 606425"/>
              <a:gd name="T8" fmla="*/ 2994 w 2740025"/>
              <a:gd name="T9" fmla="*/ 59783 h 606425"/>
              <a:gd name="T10" fmla="*/ 0 w 2740025"/>
              <a:gd name="T11" fmla="*/ 83351 h 606425"/>
              <a:gd name="T12" fmla="*/ 48 w 2740025"/>
              <a:gd name="T13" fmla="*/ 419787 h 606425"/>
              <a:gd name="T14" fmla="*/ 7664 w 2740025"/>
              <a:gd name="T15" fmla="*/ 453763 h 606425"/>
              <a:gd name="T16" fmla="*/ 26271 w 2740025"/>
              <a:gd name="T17" fmla="*/ 480493 h 606425"/>
              <a:gd name="T18" fmla="*/ 52985 w 2740025"/>
              <a:gd name="T19" fmla="*/ 496722 h 606425"/>
              <a:gd name="T20" fmla="*/ 73871 w 2740025"/>
              <a:gd name="T21" fmla="*/ 500101 h 606425"/>
              <a:gd name="T22" fmla="*/ 1932447 w 2740025"/>
              <a:gd name="T23" fmla="*/ 500047 h 606425"/>
              <a:gd name="T24" fmla="*/ 1962558 w 2740025"/>
              <a:gd name="T25" fmla="*/ 491453 h 606425"/>
              <a:gd name="T26" fmla="*/ 1986248 w 2740025"/>
              <a:gd name="T27" fmla="*/ 470457 h 606425"/>
              <a:gd name="T28" fmla="*/ 2000632 w 2740025"/>
              <a:gd name="T29" fmla="*/ 440316 h 606425"/>
              <a:gd name="T30" fmla="*/ 2003626 w 2740025"/>
              <a:gd name="T31" fmla="*/ 416748 h 606425"/>
              <a:gd name="T32" fmla="*/ 2003578 w 2740025"/>
              <a:gd name="T33" fmla="*/ 80313 h 606425"/>
              <a:gd name="T34" fmla="*/ 1995962 w 2740025"/>
              <a:gd name="T35" fmla="*/ 46338 h 606425"/>
              <a:gd name="T36" fmla="*/ 1977354 w 2740025"/>
              <a:gd name="T37" fmla="*/ 19608 h 606425"/>
              <a:gd name="T38" fmla="*/ 1950641 w 2740025"/>
              <a:gd name="T39" fmla="*/ 3378 h 606425"/>
              <a:gd name="T40" fmla="*/ 1929755 w 2740025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40025" h="606425">
                <a:moveTo>
                  <a:pt x="2638827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2642509" y="606007"/>
                </a:lnTo>
                <a:lnTo>
                  <a:pt x="2683684" y="595592"/>
                </a:lnTo>
                <a:lnTo>
                  <a:pt x="2716078" y="570147"/>
                </a:lnTo>
                <a:lnTo>
                  <a:pt x="2735747" y="533619"/>
                </a:lnTo>
                <a:lnTo>
                  <a:pt x="2739842" y="505058"/>
                </a:lnTo>
                <a:lnTo>
                  <a:pt x="2739776" y="97332"/>
                </a:lnTo>
                <a:lnTo>
                  <a:pt x="2729361" y="56157"/>
                </a:lnTo>
                <a:lnTo>
                  <a:pt x="2703917" y="23763"/>
                </a:lnTo>
                <a:lnTo>
                  <a:pt x="2667388" y="4094"/>
                </a:lnTo>
                <a:lnTo>
                  <a:pt x="2638827" y="0"/>
                </a:lnTo>
                <a:close/>
              </a:path>
            </a:pathLst>
          </a:custGeom>
          <a:solidFill>
            <a:srgbClr val="D0E1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7" name="bk object 48"/>
          <p:cNvSpPr>
            <a:spLocks/>
          </p:cNvSpPr>
          <p:nvPr/>
        </p:nvSpPr>
        <p:spPr bwMode="auto">
          <a:xfrm>
            <a:off x="1327150" y="1604963"/>
            <a:ext cx="2365375" cy="573087"/>
          </a:xfrm>
          <a:custGeom>
            <a:avLst/>
            <a:gdLst>
              <a:gd name="T0" fmla="*/ 0 w 2764790"/>
              <a:gd name="T1" fmla="*/ 92513 h 631189"/>
              <a:gd name="T2" fmla="*/ 6356 w 2764790"/>
              <a:gd name="T3" fmla="*/ 57436 h 631189"/>
              <a:gd name="T4" fmla="*/ 24081 w 2764790"/>
              <a:gd name="T5" fmla="*/ 27121 h 631189"/>
              <a:gd name="T6" fmla="*/ 50997 w 2764790"/>
              <a:gd name="T7" fmla="*/ 7158 h 631189"/>
              <a:gd name="T8" fmla="*/ 82141 w 2764790"/>
              <a:gd name="T9" fmla="*/ 0 h 631189"/>
              <a:gd name="T10" fmla="*/ 1941403 w 2764790"/>
              <a:gd name="T11" fmla="*/ 0 h 631189"/>
              <a:gd name="T12" fmla="*/ 1972547 w 2764790"/>
              <a:gd name="T13" fmla="*/ 7158 h 631189"/>
              <a:gd name="T14" fmla="*/ 1999464 w 2764790"/>
              <a:gd name="T15" fmla="*/ 27121 h 631189"/>
              <a:gd name="T16" fmla="*/ 2017189 w 2764790"/>
              <a:gd name="T17" fmla="*/ 57436 h 631189"/>
              <a:gd name="T18" fmla="*/ 2023545 w 2764790"/>
              <a:gd name="T19" fmla="*/ 92513 h 631189"/>
              <a:gd name="T20" fmla="*/ 2023545 w 2764790"/>
              <a:gd name="T21" fmla="*/ 427689 h 631189"/>
              <a:gd name="T22" fmla="*/ 2017189 w 2764790"/>
              <a:gd name="T23" fmla="*/ 462766 h 631189"/>
              <a:gd name="T24" fmla="*/ 1999464 w 2764790"/>
              <a:gd name="T25" fmla="*/ 493080 h 631189"/>
              <a:gd name="T26" fmla="*/ 1972547 w 2764790"/>
              <a:gd name="T27" fmla="*/ 513043 h 631189"/>
              <a:gd name="T28" fmla="*/ 1941403 w 2764790"/>
              <a:gd name="T29" fmla="*/ 520203 h 631189"/>
              <a:gd name="T30" fmla="*/ 82141 w 2764790"/>
              <a:gd name="T31" fmla="*/ 520203 h 631189"/>
              <a:gd name="T32" fmla="*/ 50997 w 2764790"/>
              <a:gd name="T33" fmla="*/ 513043 h 631189"/>
              <a:gd name="T34" fmla="*/ 24081 w 2764790"/>
              <a:gd name="T35" fmla="*/ 493080 h 631189"/>
              <a:gd name="T36" fmla="*/ 6356 w 2764790"/>
              <a:gd name="T37" fmla="*/ 462766 h 631189"/>
              <a:gd name="T38" fmla="*/ 0 w 2764790"/>
              <a:gd name="T39" fmla="*/ 427689 h 631189"/>
              <a:gd name="T40" fmla="*/ 0 w 2764790"/>
              <a:gd name="T41" fmla="*/ 92513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64790" h="631189">
                <a:moveTo>
                  <a:pt x="0" y="112222"/>
                </a:moveTo>
                <a:lnTo>
                  <a:pt x="8683" y="69672"/>
                </a:lnTo>
                <a:lnTo>
                  <a:pt x="32900" y="32899"/>
                </a:lnTo>
                <a:lnTo>
                  <a:pt x="69673" y="8683"/>
                </a:lnTo>
                <a:lnTo>
                  <a:pt x="112223" y="0"/>
                </a:lnTo>
                <a:lnTo>
                  <a:pt x="2652407" y="0"/>
                </a:lnTo>
                <a:lnTo>
                  <a:pt x="2694957" y="8683"/>
                </a:lnTo>
                <a:lnTo>
                  <a:pt x="2731731" y="32899"/>
                </a:lnTo>
                <a:lnTo>
                  <a:pt x="2755947" y="69672"/>
                </a:lnTo>
                <a:lnTo>
                  <a:pt x="2764631" y="112222"/>
                </a:lnTo>
                <a:lnTo>
                  <a:pt x="2764631" y="518807"/>
                </a:lnTo>
                <a:lnTo>
                  <a:pt x="2755947" y="561357"/>
                </a:lnTo>
                <a:lnTo>
                  <a:pt x="2731731" y="598130"/>
                </a:lnTo>
                <a:lnTo>
                  <a:pt x="2694957" y="622346"/>
                </a:lnTo>
                <a:lnTo>
                  <a:pt x="2652407" y="631030"/>
                </a:lnTo>
                <a:lnTo>
                  <a:pt x="112223" y="631030"/>
                </a:lnTo>
                <a:lnTo>
                  <a:pt x="69673" y="622346"/>
                </a:lnTo>
                <a:lnTo>
                  <a:pt x="32900" y="598130"/>
                </a:lnTo>
                <a:lnTo>
                  <a:pt x="8683" y="561357"/>
                </a:lnTo>
                <a:lnTo>
                  <a:pt x="0" y="518807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8" name="bk object 49"/>
          <p:cNvSpPr>
            <a:spLocks/>
          </p:cNvSpPr>
          <p:nvPr/>
        </p:nvSpPr>
        <p:spPr bwMode="auto">
          <a:xfrm>
            <a:off x="1349375" y="1627188"/>
            <a:ext cx="2320925" cy="527050"/>
          </a:xfrm>
          <a:custGeom>
            <a:avLst/>
            <a:gdLst>
              <a:gd name="T0" fmla="*/ 0 w 2713990"/>
              <a:gd name="T1" fmla="*/ 73713 h 580389"/>
              <a:gd name="T2" fmla="*/ 5259 w 2713990"/>
              <a:gd name="T3" fmla="*/ 44655 h 580389"/>
              <a:gd name="T4" fmla="*/ 18895 w 2713990"/>
              <a:gd name="T5" fmla="*/ 21307 h 580389"/>
              <a:gd name="T6" fmla="*/ 39601 w 2713990"/>
              <a:gd name="T7" fmla="*/ 5929 h 580389"/>
              <a:gd name="T8" fmla="*/ 65371 w 2713990"/>
              <a:gd name="T9" fmla="*/ 0 h 580389"/>
              <a:gd name="T10" fmla="*/ 1919299 w 2713990"/>
              <a:gd name="T11" fmla="*/ 0 h 580389"/>
              <a:gd name="T12" fmla="*/ 1945069 w 2713990"/>
              <a:gd name="T13" fmla="*/ 5929 h 580389"/>
              <a:gd name="T14" fmla="*/ 1965776 w 2713990"/>
              <a:gd name="T15" fmla="*/ 21307 h 580389"/>
              <a:gd name="T16" fmla="*/ 1979412 w 2713990"/>
              <a:gd name="T17" fmla="*/ 44655 h 580389"/>
              <a:gd name="T18" fmla="*/ 1984671 w 2713990"/>
              <a:gd name="T19" fmla="*/ 73713 h 580389"/>
              <a:gd name="T20" fmla="*/ 1984671 w 2713990"/>
              <a:gd name="T21" fmla="*/ 404768 h 580389"/>
              <a:gd name="T22" fmla="*/ 1979412 w 2713990"/>
              <a:gd name="T23" fmla="*/ 433826 h 580389"/>
              <a:gd name="T24" fmla="*/ 1965776 w 2713990"/>
              <a:gd name="T25" fmla="*/ 457176 h 580389"/>
              <a:gd name="T26" fmla="*/ 1945069 w 2713990"/>
              <a:gd name="T27" fmla="*/ 472551 h 580389"/>
              <a:gd name="T28" fmla="*/ 1919299 w 2713990"/>
              <a:gd name="T29" fmla="*/ 478482 h 580389"/>
              <a:gd name="T30" fmla="*/ 65371 w 2713990"/>
              <a:gd name="T31" fmla="*/ 478482 h 580389"/>
              <a:gd name="T32" fmla="*/ 39601 w 2713990"/>
              <a:gd name="T33" fmla="*/ 472551 h 580389"/>
              <a:gd name="T34" fmla="*/ 18895 w 2713990"/>
              <a:gd name="T35" fmla="*/ 457176 h 580389"/>
              <a:gd name="T36" fmla="*/ 5259 w 2713990"/>
              <a:gd name="T37" fmla="*/ 433826 h 580389"/>
              <a:gd name="T38" fmla="*/ 0 w 2713990"/>
              <a:gd name="T39" fmla="*/ 404768 h 580389"/>
              <a:gd name="T40" fmla="*/ 0 w 2713990"/>
              <a:gd name="T41" fmla="*/ 73713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3990" h="580389">
                <a:moveTo>
                  <a:pt x="0" y="89388"/>
                </a:moveTo>
                <a:lnTo>
                  <a:pt x="7191" y="54151"/>
                </a:lnTo>
                <a:lnTo>
                  <a:pt x="25837" y="25837"/>
                </a:lnTo>
                <a:lnTo>
                  <a:pt x="54151" y="7190"/>
                </a:lnTo>
                <a:lnTo>
                  <a:pt x="89388" y="0"/>
                </a:lnTo>
                <a:lnTo>
                  <a:pt x="2624442" y="0"/>
                </a:lnTo>
                <a:lnTo>
                  <a:pt x="2659679" y="7190"/>
                </a:lnTo>
                <a:lnTo>
                  <a:pt x="2687994" y="25837"/>
                </a:lnTo>
                <a:lnTo>
                  <a:pt x="2706640" y="54151"/>
                </a:lnTo>
                <a:lnTo>
                  <a:pt x="2713831" y="89388"/>
                </a:lnTo>
                <a:lnTo>
                  <a:pt x="2713831" y="490841"/>
                </a:lnTo>
                <a:lnTo>
                  <a:pt x="2706640" y="526079"/>
                </a:lnTo>
                <a:lnTo>
                  <a:pt x="2687994" y="554393"/>
                </a:lnTo>
                <a:lnTo>
                  <a:pt x="2659679" y="573039"/>
                </a:lnTo>
                <a:lnTo>
                  <a:pt x="2624442" y="580230"/>
                </a:lnTo>
                <a:lnTo>
                  <a:pt x="89388" y="580230"/>
                </a:lnTo>
                <a:lnTo>
                  <a:pt x="54151" y="573039"/>
                </a:lnTo>
                <a:lnTo>
                  <a:pt x="25837" y="554393"/>
                </a:lnTo>
                <a:lnTo>
                  <a:pt x="7191" y="526079"/>
                </a:lnTo>
                <a:lnTo>
                  <a:pt x="0" y="490841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39" name="bk object 50"/>
          <p:cNvSpPr>
            <a:spLocks noChangeArrowheads="1"/>
          </p:cNvSpPr>
          <p:nvPr/>
        </p:nvSpPr>
        <p:spPr bwMode="auto">
          <a:xfrm>
            <a:off x="2005013" y="2425700"/>
            <a:ext cx="1730375" cy="6667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0" name="bk object 51"/>
          <p:cNvSpPr>
            <a:spLocks/>
          </p:cNvSpPr>
          <p:nvPr/>
        </p:nvSpPr>
        <p:spPr bwMode="auto">
          <a:xfrm>
            <a:off x="2058988" y="2463800"/>
            <a:ext cx="1622425" cy="550863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3 h 606425"/>
              <a:gd name="T10" fmla="*/ 0 w 1898014"/>
              <a:gd name="T11" fmla="*/ 83351 h 606425"/>
              <a:gd name="T12" fmla="*/ 48 w 1898014"/>
              <a:gd name="T13" fmla="*/ 419787 h 606425"/>
              <a:gd name="T14" fmla="*/ 7657 w 1898014"/>
              <a:gd name="T15" fmla="*/ 453763 h 606425"/>
              <a:gd name="T16" fmla="*/ 26250 w 1898014"/>
              <a:gd name="T17" fmla="*/ 480493 h 606425"/>
              <a:gd name="T18" fmla="*/ 52940 w 1898014"/>
              <a:gd name="T19" fmla="*/ 496722 h 606425"/>
              <a:gd name="T20" fmla="*/ 73810 w 1898014"/>
              <a:gd name="T21" fmla="*/ 500101 h 606425"/>
              <a:gd name="T22" fmla="*/ 1315421 w 1898014"/>
              <a:gd name="T23" fmla="*/ 500047 h 606425"/>
              <a:gd name="T24" fmla="*/ 1345507 w 1898014"/>
              <a:gd name="T25" fmla="*/ 491453 h 606425"/>
              <a:gd name="T26" fmla="*/ 1369177 w 1898014"/>
              <a:gd name="T27" fmla="*/ 470457 h 606425"/>
              <a:gd name="T28" fmla="*/ 1383549 w 1898014"/>
              <a:gd name="T29" fmla="*/ 440316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1" name="bk object 52"/>
          <p:cNvSpPr>
            <a:spLocks/>
          </p:cNvSpPr>
          <p:nvPr/>
        </p:nvSpPr>
        <p:spPr bwMode="auto">
          <a:xfrm>
            <a:off x="2047875" y="2452688"/>
            <a:ext cx="1644650" cy="573087"/>
          </a:xfrm>
          <a:custGeom>
            <a:avLst/>
            <a:gdLst>
              <a:gd name="T0" fmla="*/ 0 w 1922779"/>
              <a:gd name="T1" fmla="*/ 92326 h 631825"/>
              <a:gd name="T2" fmla="*/ 6353 w 1922779"/>
              <a:gd name="T3" fmla="*/ 57320 h 631825"/>
              <a:gd name="T4" fmla="*/ 24070 w 1922779"/>
              <a:gd name="T5" fmla="*/ 27067 h 631825"/>
              <a:gd name="T6" fmla="*/ 50975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67 w 1922779"/>
              <a:gd name="T17" fmla="*/ 57320 h 631825"/>
              <a:gd name="T18" fmla="*/ 1406520 w 1922779"/>
              <a:gd name="T19" fmla="*/ 92326 h 631825"/>
              <a:gd name="T20" fmla="*/ 1406520 w 1922779"/>
              <a:gd name="T21" fmla="*/ 426808 h 631825"/>
              <a:gd name="T22" fmla="*/ 1400177 w 1922779"/>
              <a:gd name="T23" fmla="*/ 462471 h 631825"/>
              <a:gd name="T24" fmla="*/ 1382450 w 1922779"/>
              <a:gd name="T25" fmla="*/ 492742 h 631825"/>
              <a:gd name="T26" fmla="*/ 1355545 w 1922779"/>
              <a:gd name="T27" fmla="*/ 512664 h 631825"/>
              <a:gd name="T28" fmla="*/ 1324414 w 1922779"/>
              <a:gd name="T29" fmla="*/ 519809 h 631825"/>
              <a:gd name="T30" fmla="*/ 82105 w 1922779"/>
              <a:gd name="T31" fmla="*/ 519809 h 631825"/>
              <a:gd name="T32" fmla="*/ 50975 w 1922779"/>
              <a:gd name="T33" fmla="*/ 512664 h 631825"/>
              <a:gd name="T34" fmla="*/ 24070 w 1922779"/>
              <a:gd name="T35" fmla="*/ 492742 h 631825"/>
              <a:gd name="T36" fmla="*/ 6342 w 1922779"/>
              <a:gd name="T37" fmla="*/ 462471 h 631825"/>
              <a:gd name="T38" fmla="*/ 0 w 1922779"/>
              <a:gd name="T39" fmla="*/ 426808 h 631825"/>
              <a:gd name="T40" fmla="*/ 0 w 1922779"/>
              <a:gd name="T41" fmla="*/ 92326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2222"/>
                </a:moveTo>
                <a:lnTo>
                  <a:pt x="8683" y="69672"/>
                </a:lnTo>
                <a:lnTo>
                  <a:pt x="32900" y="32900"/>
                </a:lnTo>
                <a:lnTo>
                  <a:pt x="69673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78" y="69672"/>
                </a:lnTo>
                <a:lnTo>
                  <a:pt x="1922462" y="112222"/>
                </a:lnTo>
                <a:lnTo>
                  <a:pt x="1922462" y="518782"/>
                </a:lnTo>
                <a:lnTo>
                  <a:pt x="1913792" y="562130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69" y="562130"/>
                </a:lnTo>
                <a:lnTo>
                  <a:pt x="0" y="518782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2" name="bk object 53"/>
          <p:cNvSpPr>
            <a:spLocks/>
          </p:cNvSpPr>
          <p:nvPr/>
        </p:nvSpPr>
        <p:spPr bwMode="auto">
          <a:xfrm>
            <a:off x="2070100" y="2474913"/>
            <a:ext cx="1600200" cy="527050"/>
          </a:xfrm>
          <a:custGeom>
            <a:avLst/>
            <a:gdLst>
              <a:gd name="T0" fmla="*/ 0 w 1871979"/>
              <a:gd name="T1" fmla="*/ 73552 h 581025"/>
              <a:gd name="T2" fmla="*/ 5255 w 1871979"/>
              <a:gd name="T3" fmla="*/ 44558 h 581025"/>
              <a:gd name="T4" fmla="*/ 18879 w 1871979"/>
              <a:gd name="T5" fmla="*/ 21259 h 581025"/>
              <a:gd name="T6" fmla="*/ 39569 w 1871979"/>
              <a:gd name="T7" fmla="*/ 5916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6 h 581025"/>
              <a:gd name="T14" fmla="*/ 1348767 w 1871979"/>
              <a:gd name="T15" fmla="*/ 21259 h 581025"/>
              <a:gd name="T16" fmla="*/ 1362392 w 1871979"/>
              <a:gd name="T17" fmla="*/ 44558 h 581025"/>
              <a:gd name="T18" fmla="*/ 1367647 w 1871979"/>
              <a:gd name="T19" fmla="*/ 73552 h 581025"/>
              <a:gd name="T20" fmla="*/ 1367647 w 1871979"/>
              <a:gd name="T21" fmla="*/ 403903 h 581025"/>
              <a:gd name="T22" fmla="*/ 1362381 w 1871979"/>
              <a:gd name="T23" fmla="*/ 433548 h 581025"/>
              <a:gd name="T24" fmla="*/ 1348767 w 1871979"/>
              <a:gd name="T25" fmla="*/ 456828 h 581025"/>
              <a:gd name="T26" fmla="*/ 1328077 w 1871979"/>
              <a:gd name="T27" fmla="*/ 472171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1 h 581025"/>
              <a:gd name="T34" fmla="*/ 18879 w 1871979"/>
              <a:gd name="T35" fmla="*/ 456828 h 581025"/>
              <a:gd name="T36" fmla="*/ 5265 w 1871979"/>
              <a:gd name="T37" fmla="*/ 433548 h 581025"/>
              <a:gd name="T38" fmla="*/ 0 w 1871979"/>
              <a:gd name="T39" fmla="*/ 403903 h 581025"/>
              <a:gd name="T40" fmla="*/ 0 w 1871979"/>
              <a:gd name="T41" fmla="*/ 73552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67"/>
                </a:lnTo>
                <a:lnTo>
                  <a:pt x="1864456" y="526894"/>
                </a:lnTo>
                <a:lnTo>
                  <a:pt x="1845825" y="555187"/>
                </a:lnTo>
                <a:lnTo>
                  <a:pt x="1817510" y="573833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3"/>
                </a:lnTo>
                <a:lnTo>
                  <a:pt x="25837" y="555187"/>
                </a:lnTo>
                <a:lnTo>
                  <a:pt x="7205" y="526894"/>
                </a:lnTo>
                <a:lnTo>
                  <a:pt x="0" y="490867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3" name="bk object 54"/>
          <p:cNvSpPr>
            <a:spLocks noChangeArrowheads="1"/>
          </p:cNvSpPr>
          <p:nvPr/>
        </p:nvSpPr>
        <p:spPr bwMode="auto">
          <a:xfrm>
            <a:off x="2005013" y="3275013"/>
            <a:ext cx="1730375" cy="66675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4" name="bk object 55"/>
          <p:cNvSpPr>
            <a:spLocks/>
          </p:cNvSpPr>
          <p:nvPr/>
        </p:nvSpPr>
        <p:spPr bwMode="auto">
          <a:xfrm>
            <a:off x="2058988" y="3311525"/>
            <a:ext cx="1622425" cy="549275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3 h 606425"/>
              <a:gd name="T4" fmla="*/ 41034 w 1898014"/>
              <a:gd name="T5" fmla="*/ 8597 h 606425"/>
              <a:gd name="T6" fmla="*/ 17364 w 1898014"/>
              <a:gd name="T7" fmla="*/ 29472 h 606425"/>
              <a:gd name="T8" fmla="*/ 2992 w 1898014"/>
              <a:gd name="T9" fmla="*/ 59439 h 606425"/>
              <a:gd name="T10" fmla="*/ 0 w 1898014"/>
              <a:gd name="T11" fmla="*/ 82871 h 606425"/>
              <a:gd name="T12" fmla="*/ 48 w 1898014"/>
              <a:gd name="T13" fmla="*/ 417370 h 606425"/>
              <a:gd name="T14" fmla="*/ 7657 w 1898014"/>
              <a:gd name="T15" fmla="*/ 451150 h 606425"/>
              <a:gd name="T16" fmla="*/ 26250 w 1898014"/>
              <a:gd name="T17" fmla="*/ 477726 h 606425"/>
              <a:gd name="T18" fmla="*/ 52940 w 1898014"/>
              <a:gd name="T19" fmla="*/ 493862 h 606425"/>
              <a:gd name="T20" fmla="*/ 73810 w 1898014"/>
              <a:gd name="T21" fmla="*/ 497222 h 606425"/>
              <a:gd name="T22" fmla="*/ 1315421 w 1898014"/>
              <a:gd name="T23" fmla="*/ 497168 h 606425"/>
              <a:gd name="T24" fmla="*/ 1345507 w 1898014"/>
              <a:gd name="T25" fmla="*/ 488624 h 606425"/>
              <a:gd name="T26" fmla="*/ 1369177 w 1898014"/>
              <a:gd name="T27" fmla="*/ 467749 h 606425"/>
              <a:gd name="T28" fmla="*/ 1383549 w 1898014"/>
              <a:gd name="T29" fmla="*/ 437781 h 606425"/>
              <a:gd name="T30" fmla="*/ 1386541 w 1898014"/>
              <a:gd name="T31" fmla="*/ 414349 h 606425"/>
              <a:gd name="T32" fmla="*/ 1386492 w 1898014"/>
              <a:gd name="T33" fmla="*/ 79851 h 606425"/>
              <a:gd name="T34" fmla="*/ 1378883 w 1898014"/>
              <a:gd name="T35" fmla="*/ 46071 h 606425"/>
              <a:gd name="T36" fmla="*/ 1360291 w 1898014"/>
              <a:gd name="T37" fmla="*/ 19496 h 606425"/>
              <a:gd name="T38" fmla="*/ 1333600 w 1898014"/>
              <a:gd name="T39" fmla="*/ 3359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3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5" name="bk object 56"/>
          <p:cNvSpPr>
            <a:spLocks/>
          </p:cNvSpPr>
          <p:nvPr/>
        </p:nvSpPr>
        <p:spPr bwMode="auto">
          <a:xfrm>
            <a:off x="2047875" y="3298825"/>
            <a:ext cx="1644650" cy="573088"/>
          </a:xfrm>
          <a:custGeom>
            <a:avLst/>
            <a:gdLst>
              <a:gd name="T0" fmla="*/ 0 w 1922779"/>
              <a:gd name="T1" fmla="*/ 93001 h 631825"/>
              <a:gd name="T2" fmla="*/ 6342 w 1922779"/>
              <a:gd name="T3" fmla="*/ 57338 h 631825"/>
              <a:gd name="T4" fmla="*/ 24070 w 1922779"/>
              <a:gd name="T5" fmla="*/ 27067 h 631825"/>
              <a:gd name="T6" fmla="*/ 50975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77 w 1922779"/>
              <a:gd name="T17" fmla="*/ 57338 h 631825"/>
              <a:gd name="T18" fmla="*/ 1406520 w 1922779"/>
              <a:gd name="T19" fmla="*/ 93001 h 631825"/>
              <a:gd name="T20" fmla="*/ 1406520 w 1922779"/>
              <a:gd name="T21" fmla="*/ 427483 h 631825"/>
              <a:gd name="T22" fmla="*/ 1400167 w 1922779"/>
              <a:gd name="T23" fmla="*/ 462489 h 631825"/>
              <a:gd name="T24" fmla="*/ 1382450 w 1922779"/>
              <a:gd name="T25" fmla="*/ 492744 h 631825"/>
              <a:gd name="T26" fmla="*/ 1355545 w 1922779"/>
              <a:gd name="T27" fmla="*/ 512666 h 631825"/>
              <a:gd name="T28" fmla="*/ 1324414 w 1922779"/>
              <a:gd name="T29" fmla="*/ 519811 h 631825"/>
              <a:gd name="T30" fmla="*/ 82105 w 1922779"/>
              <a:gd name="T31" fmla="*/ 519811 h 631825"/>
              <a:gd name="T32" fmla="*/ 50975 w 1922779"/>
              <a:gd name="T33" fmla="*/ 512666 h 631825"/>
              <a:gd name="T34" fmla="*/ 24070 w 1922779"/>
              <a:gd name="T35" fmla="*/ 492744 h 631825"/>
              <a:gd name="T36" fmla="*/ 6353 w 1922779"/>
              <a:gd name="T37" fmla="*/ 462489 h 631825"/>
              <a:gd name="T38" fmla="*/ 0 w 1922779"/>
              <a:gd name="T39" fmla="*/ 427483 h 631825"/>
              <a:gd name="T40" fmla="*/ 0 w 1922779"/>
              <a:gd name="T41" fmla="*/ 93001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3042"/>
                </a:moveTo>
                <a:lnTo>
                  <a:pt x="8669" y="69694"/>
                </a:lnTo>
                <a:lnTo>
                  <a:pt x="32900" y="32900"/>
                </a:lnTo>
                <a:lnTo>
                  <a:pt x="69673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92" y="69694"/>
                </a:lnTo>
                <a:lnTo>
                  <a:pt x="1922462" y="113042"/>
                </a:lnTo>
                <a:lnTo>
                  <a:pt x="1922462" y="519601"/>
                </a:lnTo>
                <a:lnTo>
                  <a:pt x="1913778" y="562151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83" y="562151"/>
                </a:lnTo>
                <a:lnTo>
                  <a:pt x="0" y="519601"/>
                </a:lnTo>
                <a:lnTo>
                  <a:pt x="0" y="11304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6" name="bk object 57"/>
          <p:cNvSpPr>
            <a:spLocks/>
          </p:cNvSpPr>
          <p:nvPr/>
        </p:nvSpPr>
        <p:spPr bwMode="auto">
          <a:xfrm>
            <a:off x="2070100" y="3322638"/>
            <a:ext cx="1600200" cy="527050"/>
          </a:xfrm>
          <a:custGeom>
            <a:avLst/>
            <a:gdLst>
              <a:gd name="T0" fmla="*/ 0 w 1871979"/>
              <a:gd name="T1" fmla="*/ 74185 h 581025"/>
              <a:gd name="T2" fmla="*/ 5265 w 1871979"/>
              <a:gd name="T3" fmla="*/ 44541 h 581025"/>
              <a:gd name="T4" fmla="*/ 18879 w 1871979"/>
              <a:gd name="T5" fmla="*/ 21259 h 581025"/>
              <a:gd name="T6" fmla="*/ 39569 w 1871979"/>
              <a:gd name="T7" fmla="*/ 5917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7 h 581025"/>
              <a:gd name="T14" fmla="*/ 1348767 w 1871979"/>
              <a:gd name="T15" fmla="*/ 21259 h 581025"/>
              <a:gd name="T16" fmla="*/ 1362381 w 1871979"/>
              <a:gd name="T17" fmla="*/ 44541 h 581025"/>
              <a:gd name="T18" fmla="*/ 1367647 w 1871979"/>
              <a:gd name="T19" fmla="*/ 74185 h 581025"/>
              <a:gd name="T20" fmla="*/ 1367647 w 1871979"/>
              <a:gd name="T21" fmla="*/ 404536 h 581025"/>
              <a:gd name="T22" fmla="*/ 1362392 w 1871979"/>
              <a:gd name="T23" fmla="*/ 433530 h 581025"/>
              <a:gd name="T24" fmla="*/ 1348767 w 1871979"/>
              <a:gd name="T25" fmla="*/ 456828 h 581025"/>
              <a:gd name="T26" fmla="*/ 1328077 w 1871979"/>
              <a:gd name="T27" fmla="*/ 472171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1 h 581025"/>
              <a:gd name="T34" fmla="*/ 18879 w 1871979"/>
              <a:gd name="T35" fmla="*/ 456828 h 581025"/>
              <a:gd name="T36" fmla="*/ 5255 w 1871979"/>
              <a:gd name="T37" fmla="*/ 433530 h 581025"/>
              <a:gd name="T38" fmla="*/ 0 w 1871979"/>
              <a:gd name="T39" fmla="*/ 404536 h 581025"/>
              <a:gd name="T40" fmla="*/ 0 w 1871979"/>
              <a:gd name="T41" fmla="*/ 74185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90157"/>
                </a:moveTo>
                <a:lnTo>
                  <a:pt x="7205" y="54130"/>
                </a:lnTo>
                <a:lnTo>
                  <a:pt x="25837" y="25836"/>
                </a:lnTo>
                <a:lnTo>
                  <a:pt x="54151" y="7191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1"/>
                </a:lnTo>
                <a:lnTo>
                  <a:pt x="1845825" y="25836"/>
                </a:lnTo>
                <a:lnTo>
                  <a:pt x="1864456" y="54130"/>
                </a:lnTo>
                <a:lnTo>
                  <a:pt x="1871662" y="90157"/>
                </a:lnTo>
                <a:lnTo>
                  <a:pt x="1871662" y="491635"/>
                </a:lnTo>
                <a:lnTo>
                  <a:pt x="1864471" y="526872"/>
                </a:lnTo>
                <a:lnTo>
                  <a:pt x="1845825" y="555187"/>
                </a:lnTo>
                <a:lnTo>
                  <a:pt x="1817510" y="573833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3"/>
                </a:lnTo>
                <a:lnTo>
                  <a:pt x="25837" y="555187"/>
                </a:lnTo>
                <a:lnTo>
                  <a:pt x="7191" y="526872"/>
                </a:lnTo>
                <a:lnTo>
                  <a:pt x="0" y="491635"/>
                </a:lnTo>
                <a:lnTo>
                  <a:pt x="0" y="90157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7" name="bk object 58"/>
          <p:cNvSpPr>
            <a:spLocks noChangeArrowheads="1"/>
          </p:cNvSpPr>
          <p:nvPr/>
        </p:nvSpPr>
        <p:spPr bwMode="auto">
          <a:xfrm>
            <a:off x="2005013" y="4119563"/>
            <a:ext cx="1730375" cy="6667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8" name="bk object 59"/>
          <p:cNvSpPr>
            <a:spLocks/>
          </p:cNvSpPr>
          <p:nvPr/>
        </p:nvSpPr>
        <p:spPr bwMode="auto">
          <a:xfrm>
            <a:off x="2058988" y="4159250"/>
            <a:ext cx="1622425" cy="549275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3 h 606425"/>
              <a:gd name="T4" fmla="*/ 41034 w 1898014"/>
              <a:gd name="T5" fmla="*/ 8597 h 606425"/>
              <a:gd name="T6" fmla="*/ 17364 w 1898014"/>
              <a:gd name="T7" fmla="*/ 29472 h 606425"/>
              <a:gd name="T8" fmla="*/ 2992 w 1898014"/>
              <a:gd name="T9" fmla="*/ 59439 h 606425"/>
              <a:gd name="T10" fmla="*/ 0 w 1898014"/>
              <a:gd name="T11" fmla="*/ 82871 h 606425"/>
              <a:gd name="T12" fmla="*/ 48 w 1898014"/>
              <a:gd name="T13" fmla="*/ 417369 h 606425"/>
              <a:gd name="T14" fmla="*/ 7657 w 1898014"/>
              <a:gd name="T15" fmla="*/ 451150 h 606425"/>
              <a:gd name="T16" fmla="*/ 26249 w 1898014"/>
              <a:gd name="T17" fmla="*/ 477725 h 606425"/>
              <a:gd name="T18" fmla="*/ 52940 w 1898014"/>
              <a:gd name="T19" fmla="*/ 493862 h 606425"/>
              <a:gd name="T20" fmla="*/ 73810 w 1898014"/>
              <a:gd name="T21" fmla="*/ 497220 h 606425"/>
              <a:gd name="T22" fmla="*/ 1315420 w 1898014"/>
              <a:gd name="T23" fmla="*/ 497167 h 606425"/>
              <a:gd name="T24" fmla="*/ 1345506 w 1898014"/>
              <a:gd name="T25" fmla="*/ 488623 h 606425"/>
              <a:gd name="T26" fmla="*/ 1369176 w 1898014"/>
              <a:gd name="T27" fmla="*/ 467749 h 606425"/>
              <a:gd name="T28" fmla="*/ 1383549 w 1898014"/>
              <a:gd name="T29" fmla="*/ 437781 h 606425"/>
              <a:gd name="T30" fmla="*/ 1386541 w 1898014"/>
              <a:gd name="T31" fmla="*/ 414349 h 606425"/>
              <a:gd name="T32" fmla="*/ 1386492 w 1898014"/>
              <a:gd name="T33" fmla="*/ 79851 h 606425"/>
              <a:gd name="T34" fmla="*/ 1378883 w 1898014"/>
              <a:gd name="T35" fmla="*/ 46071 h 606425"/>
              <a:gd name="T36" fmla="*/ 1360291 w 1898014"/>
              <a:gd name="T37" fmla="*/ 19496 h 606425"/>
              <a:gd name="T38" fmla="*/ 1333600 w 1898014"/>
              <a:gd name="T39" fmla="*/ 3359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8"/>
                </a:lnTo>
                <a:lnTo>
                  <a:pt x="72453" y="601977"/>
                </a:lnTo>
                <a:lnTo>
                  <a:pt x="101014" y="606071"/>
                </a:lnTo>
                <a:lnTo>
                  <a:pt x="1800255" y="606006"/>
                </a:lnTo>
                <a:lnTo>
                  <a:pt x="1841430" y="595591"/>
                </a:lnTo>
                <a:lnTo>
                  <a:pt x="1873825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49" name="bk object 60"/>
          <p:cNvSpPr>
            <a:spLocks/>
          </p:cNvSpPr>
          <p:nvPr/>
        </p:nvSpPr>
        <p:spPr bwMode="auto">
          <a:xfrm>
            <a:off x="2047875" y="4146550"/>
            <a:ext cx="1644650" cy="573088"/>
          </a:xfrm>
          <a:custGeom>
            <a:avLst/>
            <a:gdLst>
              <a:gd name="T0" fmla="*/ 0 w 1922779"/>
              <a:gd name="T1" fmla="*/ 92514 h 631189"/>
              <a:gd name="T2" fmla="*/ 6353 w 1922779"/>
              <a:gd name="T3" fmla="*/ 57436 h 631189"/>
              <a:gd name="T4" fmla="*/ 24070 w 1922779"/>
              <a:gd name="T5" fmla="*/ 27122 h 631189"/>
              <a:gd name="T6" fmla="*/ 50974 w 1922779"/>
              <a:gd name="T7" fmla="*/ 7158 h 631189"/>
              <a:gd name="T8" fmla="*/ 82105 w 1922779"/>
              <a:gd name="T9" fmla="*/ 0 h 631189"/>
              <a:gd name="T10" fmla="*/ 1324414 w 1922779"/>
              <a:gd name="T11" fmla="*/ 0 h 631189"/>
              <a:gd name="T12" fmla="*/ 1355545 w 1922779"/>
              <a:gd name="T13" fmla="*/ 7158 h 631189"/>
              <a:gd name="T14" fmla="*/ 1382450 w 1922779"/>
              <a:gd name="T15" fmla="*/ 27122 h 631189"/>
              <a:gd name="T16" fmla="*/ 1400167 w 1922779"/>
              <a:gd name="T17" fmla="*/ 57436 h 631189"/>
              <a:gd name="T18" fmla="*/ 1406520 w 1922779"/>
              <a:gd name="T19" fmla="*/ 92514 h 631189"/>
              <a:gd name="T20" fmla="*/ 1406520 w 1922779"/>
              <a:gd name="T21" fmla="*/ 427670 h 631189"/>
              <a:gd name="T22" fmla="*/ 1400167 w 1922779"/>
              <a:gd name="T23" fmla="*/ 463465 h 631189"/>
              <a:gd name="T24" fmla="*/ 1382404 w 1922779"/>
              <a:gd name="T25" fmla="*/ 493117 h 631189"/>
              <a:gd name="T26" fmla="*/ 1355545 w 1922779"/>
              <a:gd name="T27" fmla="*/ 513045 h 631189"/>
              <a:gd name="T28" fmla="*/ 1324414 w 1922779"/>
              <a:gd name="T29" fmla="*/ 520204 h 631189"/>
              <a:gd name="T30" fmla="*/ 82105 w 1922779"/>
              <a:gd name="T31" fmla="*/ 520204 h 631189"/>
              <a:gd name="T32" fmla="*/ 50974 w 1922779"/>
              <a:gd name="T33" fmla="*/ 513045 h 631189"/>
              <a:gd name="T34" fmla="*/ 24116 w 1922779"/>
              <a:gd name="T35" fmla="*/ 493117 h 631189"/>
              <a:gd name="T36" fmla="*/ 6354 w 1922779"/>
              <a:gd name="T37" fmla="*/ 463465 h 631189"/>
              <a:gd name="T38" fmla="*/ 0 w 1922779"/>
              <a:gd name="T39" fmla="*/ 427670 h 631189"/>
              <a:gd name="T40" fmla="*/ 0 w 1922779"/>
              <a:gd name="T41" fmla="*/ 92514 h 6311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189">
                <a:moveTo>
                  <a:pt x="0" y="112223"/>
                </a:moveTo>
                <a:lnTo>
                  <a:pt x="8683" y="69672"/>
                </a:lnTo>
                <a:lnTo>
                  <a:pt x="32900" y="32900"/>
                </a:lnTo>
                <a:lnTo>
                  <a:pt x="69672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78" y="69672"/>
                </a:lnTo>
                <a:lnTo>
                  <a:pt x="1922462" y="112223"/>
                </a:lnTo>
                <a:lnTo>
                  <a:pt x="1922462" y="518782"/>
                </a:lnTo>
                <a:lnTo>
                  <a:pt x="1913778" y="562203"/>
                </a:lnTo>
                <a:lnTo>
                  <a:pt x="1889499" y="598172"/>
                </a:lnTo>
                <a:lnTo>
                  <a:pt x="1852788" y="622346"/>
                </a:lnTo>
                <a:lnTo>
                  <a:pt x="1810238" y="631030"/>
                </a:lnTo>
                <a:lnTo>
                  <a:pt x="112223" y="631030"/>
                </a:lnTo>
                <a:lnTo>
                  <a:pt x="69672" y="622346"/>
                </a:lnTo>
                <a:lnTo>
                  <a:pt x="32962" y="598172"/>
                </a:lnTo>
                <a:lnTo>
                  <a:pt x="8684" y="562203"/>
                </a:lnTo>
                <a:lnTo>
                  <a:pt x="0" y="518782"/>
                </a:lnTo>
                <a:lnTo>
                  <a:pt x="0" y="112223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0" name="bk object 61"/>
          <p:cNvSpPr>
            <a:spLocks/>
          </p:cNvSpPr>
          <p:nvPr/>
        </p:nvSpPr>
        <p:spPr bwMode="auto">
          <a:xfrm>
            <a:off x="2070100" y="4170363"/>
            <a:ext cx="1600200" cy="527050"/>
          </a:xfrm>
          <a:custGeom>
            <a:avLst/>
            <a:gdLst>
              <a:gd name="T0" fmla="*/ 0 w 1871979"/>
              <a:gd name="T1" fmla="*/ 73713 h 580389"/>
              <a:gd name="T2" fmla="*/ 5255 w 1871979"/>
              <a:gd name="T3" fmla="*/ 44655 h 580389"/>
              <a:gd name="T4" fmla="*/ 18879 w 1871979"/>
              <a:gd name="T5" fmla="*/ 21306 h 580389"/>
              <a:gd name="T6" fmla="*/ 39569 w 1871979"/>
              <a:gd name="T7" fmla="*/ 5929 h 580389"/>
              <a:gd name="T8" fmla="*/ 65317 w 1871979"/>
              <a:gd name="T9" fmla="*/ 0 h 580389"/>
              <a:gd name="T10" fmla="*/ 1302330 w 1871979"/>
              <a:gd name="T11" fmla="*/ 0 h 580389"/>
              <a:gd name="T12" fmla="*/ 1328077 w 1871979"/>
              <a:gd name="T13" fmla="*/ 5929 h 580389"/>
              <a:gd name="T14" fmla="*/ 1348767 w 1871979"/>
              <a:gd name="T15" fmla="*/ 21306 h 580389"/>
              <a:gd name="T16" fmla="*/ 1362392 w 1871979"/>
              <a:gd name="T17" fmla="*/ 44655 h 580389"/>
              <a:gd name="T18" fmla="*/ 1367647 w 1871979"/>
              <a:gd name="T19" fmla="*/ 73713 h 580389"/>
              <a:gd name="T20" fmla="*/ 1367647 w 1871979"/>
              <a:gd name="T21" fmla="*/ 404788 h 580389"/>
              <a:gd name="T22" fmla="*/ 1362392 w 1871979"/>
              <a:gd name="T23" fmla="*/ 434438 h 580389"/>
              <a:gd name="T24" fmla="*/ 1348814 w 1871979"/>
              <a:gd name="T25" fmla="*/ 457142 h 580389"/>
              <a:gd name="T26" fmla="*/ 1328077 w 1871979"/>
              <a:gd name="T27" fmla="*/ 472552 h 580389"/>
              <a:gd name="T28" fmla="*/ 1302330 w 1871979"/>
              <a:gd name="T29" fmla="*/ 478482 h 580389"/>
              <a:gd name="T30" fmla="*/ 65317 w 1871979"/>
              <a:gd name="T31" fmla="*/ 478482 h 580389"/>
              <a:gd name="T32" fmla="*/ 39569 w 1871979"/>
              <a:gd name="T33" fmla="*/ 472552 h 580389"/>
              <a:gd name="T34" fmla="*/ 18833 w 1871979"/>
              <a:gd name="T35" fmla="*/ 457142 h 580389"/>
              <a:gd name="T36" fmla="*/ 5254 w 1871979"/>
              <a:gd name="T37" fmla="*/ 434438 h 580389"/>
              <a:gd name="T38" fmla="*/ 0 w 1871979"/>
              <a:gd name="T39" fmla="*/ 404788 h 580389"/>
              <a:gd name="T40" fmla="*/ 0 w 1871979"/>
              <a:gd name="T41" fmla="*/ 73713 h 5803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0389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66"/>
                </a:lnTo>
                <a:lnTo>
                  <a:pt x="1864471" y="526820"/>
                </a:lnTo>
                <a:lnTo>
                  <a:pt x="1845888" y="554352"/>
                </a:lnTo>
                <a:lnTo>
                  <a:pt x="1817510" y="573040"/>
                </a:lnTo>
                <a:lnTo>
                  <a:pt x="1782273" y="580230"/>
                </a:lnTo>
                <a:lnTo>
                  <a:pt x="89388" y="580230"/>
                </a:lnTo>
                <a:lnTo>
                  <a:pt x="54151" y="573040"/>
                </a:lnTo>
                <a:lnTo>
                  <a:pt x="25774" y="554352"/>
                </a:lnTo>
                <a:lnTo>
                  <a:pt x="7190" y="526820"/>
                </a:lnTo>
                <a:lnTo>
                  <a:pt x="0" y="490866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1" name="bk object 62"/>
          <p:cNvSpPr>
            <a:spLocks noChangeArrowheads="1"/>
          </p:cNvSpPr>
          <p:nvPr/>
        </p:nvSpPr>
        <p:spPr bwMode="auto">
          <a:xfrm>
            <a:off x="2005013" y="4967288"/>
            <a:ext cx="1730375" cy="66833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2" name="bk object 63"/>
          <p:cNvSpPr>
            <a:spLocks/>
          </p:cNvSpPr>
          <p:nvPr/>
        </p:nvSpPr>
        <p:spPr bwMode="auto">
          <a:xfrm>
            <a:off x="2058988" y="5005388"/>
            <a:ext cx="1622425" cy="550862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3 h 606425"/>
              <a:gd name="T10" fmla="*/ 0 w 1898014"/>
              <a:gd name="T11" fmla="*/ 83351 h 606425"/>
              <a:gd name="T12" fmla="*/ 48 w 1898014"/>
              <a:gd name="T13" fmla="*/ 419784 h 606425"/>
              <a:gd name="T14" fmla="*/ 7657 w 1898014"/>
              <a:gd name="T15" fmla="*/ 453760 h 606425"/>
              <a:gd name="T16" fmla="*/ 26249 w 1898014"/>
              <a:gd name="T17" fmla="*/ 480490 h 606425"/>
              <a:gd name="T18" fmla="*/ 52940 w 1898014"/>
              <a:gd name="T19" fmla="*/ 496720 h 606425"/>
              <a:gd name="T20" fmla="*/ 73810 w 1898014"/>
              <a:gd name="T21" fmla="*/ 500097 h 606425"/>
              <a:gd name="T22" fmla="*/ 1315420 w 1898014"/>
              <a:gd name="T23" fmla="*/ 500044 h 606425"/>
              <a:gd name="T24" fmla="*/ 1345506 w 1898014"/>
              <a:gd name="T25" fmla="*/ 491451 h 606425"/>
              <a:gd name="T26" fmla="*/ 1369176 w 1898014"/>
              <a:gd name="T27" fmla="*/ 470455 h 606425"/>
              <a:gd name="T28" fmla="*/ 1383549 w 1898014"/>
              <a:gd name="T29" fmla="*/ 440314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1"/>
                </a:lnTo>
                <a:lnTo>
                  <a:pt x="0" y="101013"/>
                </a:lnTo>
                <a:lnTo>
                  <a:pt x="65" y="508739"/>
                </a:lnTo>
                <a:lnTo>
                  <a:pt x="10480" y="549914"/>
                </a:lnTo>
                <a:lnTo>
                  <a:pt x="35924" y="582308"/>
                </a:lnTo>
                <a:lnTo>
                  <a:pt x="72453" y="601977"/>
                </a:lnTo>
                <a:lnTo>
                  <a:pt x="101014" y="606071"/>
                </a:lnTo>
                <a:lnTo>
                  <a:pt x="1800255" y="606006"/>
                </a:lnTo>
                <a:lnTo>
                  <a:pt x="1841430" y="595591"/>
                </a:lnTo>
                <a:lnTo>
                  <a:pt x="1873825" y="570147"/>
                </a:lnTo>
                <a:lnTo>
                  <a:pt x="1893495" y="533619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3" name="bk object 64"/>
          <p:cNvSpPr>
            <a:spLocks/>
          </p:cNvSpPr>
          <p:nvPr/>
        </p:nvSpPr>
        <p:spPr bwMode="auto">
          <a:xfrm>
            <a:off x="2047875" y="4994275"/>
            <a:ext cx="1644650" cy="573088"/>
          </a:xfrm>
          <a:custGeom>
            <a:avLst/>
            <a:gdLst>
              <a:gd name="T0" fmla="*/ 0 w 1922779"/>
              <a:gd name="T1" fmla="*/ 93001 h 631825"/>
              <a:gd name="T2" fmla="*/ 6342 w 1922779"/>
              <a:gd name="T3" fmla="*/ 57338 h 631825"/>
              <a:gd name="T4" fmla="*/ 24070 w 1922779"/>
              <a:gd name="T5" fmla="*/ 27067 h 631825"/>
              <a:gd name="T6" fmla="*/ 50974 w 1922779"/>
              <a:gd name="T7" fmla="*/ 7144 h 631825"/>
              <a:gd name="T8" fmla="*/ 82105 w 1922779"/>
              <a:gd name="T9" fmla="*/ 0 h 631825"/>
              <a:gd name="T10" fmla="*/ 1324414 w 1922779"/>
              <a:gd name="T11" fmla="*/ 0 h 631825"/>
              <a:gd name="T12" fmla="*/ 1355545 w 1922779"/>
              <a:gd name="T13" fmla="*/ 7144 h 631825"/>
              <a:gd name="T14" fmla="*/ 1382450 w 1922779"/>
              <a:gd name="T15" fmla="*/ 27067 h 631825"/>
              <a:gd name="T16" fmla="*/ 1400177 w 1922779"/>
              <a:gd name="T17" fmla="*/ 57338 h 631825"/>
              <a:gd name="T18" fmla="*/ 1406520 w 1922779"/>
              <a:gd name="T19" fmla="*/ 93001 h 631825"/>
              <a:gd name="T20" fmla="*/ 1406520 w 1922779"/>
              <a:gd name="T21" fmla="*/ 427482 h 631825"/>
              <a:gd name="T22" fmla="*/ 1400167 w 1922779"/>
              <a:gd name="T23" fmla="*/ 462489 h 631825"/>
              <a:gd name="T24" fmla="*/ 1382450 w 1922779"/>
              <a:gd name="T25" fmla="*/ 492744 h 631825"/>
              <a:gd name="T26" fmla="*/ 1355545 w 1922779"/>
              <a:gd name="T27" fmla="*/ 512666 h 631825"/>
              <a:gd name="T28" fmla="*/ 1324414 w 1922779"/>
              <a:gd name="T29" fmla="*/ 519811 h 631825"/>
              <a:gd name="T30" fmla="*/ 82105 w 1922779"/>
              <a:gd name="T31" fmla="*/ 519811 h 631825"/>
              <a:gd name="T32" fmla="*/ 50975 w 1922779"/>
              <a:gd name="T33" fmla="*/ 512666 h 631825"/>
              <a:gd name="T34" fmla="*/ 24070 w 1922779"/>
              <a:gd name="T35" fmla="*/ 492744 h 631825"/>
              <a:gd name="T36" fmla="*/ 6353 w 1922779"/>
              <a:gd name="T37" fmla="*/ 462489 h 631825"/>
              <a:gd name="T38" fmla="*/ 0 w 1922779"/>
              <a:gd name="T39" fmla="*/ 427482 h 631825"/>
              <a:gd name="T40" fmla="*/ 0 w 1922779"/>
              <a:gd name="T41" fmla="*/ 93001 h 6318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825">
                <a:moveTo>
                  <a:pt x="0" y="113042"/>
                </a:moveTo>
                <a:lnTo>
                  <a:pt x="8669" y="69694"/>
                </a:lnTo>
                <a:lnTo>
                  <a:pt x="32900" y="32900"/>
                </a:lnTo>
                <a:lnTo>
                  <a:pt x="69672" y="8683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3"/>
                </a:lnTo>
                <a:lnTo>
                  <a:pt x="1889562" y="32900"/>
                </a:lnTo>
                <a:lnTo>
                  <a:pt x="1913792" y="69694"/>
                </a:lnTo>
                <a:lnTo>
                  <a:pt x="1922462" y="113042"/>
                </a:lnTo>
                <a:lnTo>
                  <a:pt x="1922462" y="519600"/>
                </a:lnTo>
                <a:lnTo>
                  <a:pt x="1913778" y="562151"/>
                </a:lnTo>
                <a:lnTo>
                  <a:pt x="1889562" y="598924"/>
                </a:lnTo>
                <a:lnTo>
                  <a:pt x="1852788" y="623140"/>
                </a:lnTo>
                <a:lnTo>
                  <a:pt x="1810238" y="631824"/>
                </a:lnTo>
                <a:lnTo>
                  <a:pt x="112223" y="631824"/>
                </a:lnTo>
                <a:lnTo>
                  <a:pt x="69673" y="623140"/>
                </a:lnTo>
                <a:lnTo>
                  <a:pt x="32900" y="598924"/>
                </a:lnTo>
                <a:lnTo>
                  <a:pt x="8683" y="562151"/>
                </a:lnTo>
                <a:lnTo>
                  <a:pt x="0" y="519600"/>
                </a:lnTo>
                <a:lnTo>
                  <a:pt x="0" y="11304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4" name="bk object 65"/>
          <p:cNvSpPr>
            <a:spLocks/>
          </p:cNvSpPr>
          <p:nvPr/>
        </p:nvSpPr>
        <p:spPr bwMode="auto">
          <a:xfrm>
            <a:off x="2070100" y="5018088"/>
            <a:ext cx="1600200" cy="527050"/>
          </a:xfrm>
          <a:custGeom>
            <a:avLst/>
            <a:gdLst>
              <a:gd name="T0" fmla="*/ 0 w 1871979"/>
              <a:gd name="T1" fmla="*/ 74184 h 581025"/>
              <a:gd name="T2" fmla="*/ 5265 w 1871979"/>
              <a:gd name="T3" fmla="*/ 44541 h 581025"/>
              <a:gd name="T4" fmla="*/ 18879 w 1871979"/>
              <a:gd name="T5" fmla="*/ 21259 h 581025"/>
              <a:gd name="T6" fmla="*/ 39569 w 1871979"/>
              <a:gd name="T7" fmla="*/ 5916 h 581025"/>
              <a:gd name="T8" fmla="*/ 65317 w 1871979"/>
              <a:gd name="T9" fmla="*/ 0 h 581025"/>
              <a:gd name="T10" fmla="*/ 1302330 w 1871979"/>
              <a:gd name="T11" fmla="*/ 0 h 581025"/>
              <a:gd name="T12" fmla="*/ 1328077 w 1871979"/>
              <a:gd name="T13" fmla="*/ 5916 h 581025"/>
              <a:gd name="T14" fmla="*/ 1348767 w 1871979"/>
              <a:gd name="T15" fmla="*/ 21259 h 581025"/>
              <a:gd name="T16" fmla="*/ 1362381 w 1871979"/>
              <a:gd name="T17" fmla="*/ 44541 h 581025"/>
              <a:gd name="T18" fmla="*/ 1367647 w 1871979"/>
              <a:gd name="T19" fmla="*/ 74184 h 581025"/>
              <a:gd name="T20" fmla="*/ 1367647 w 1871979"/>
              <a:gd name="T21" fmla="*/ 404537 h 581025"/>
              <a:gd name="T22" fmla="*/ 1362392 w 1871979"/>
              <a:gd name="T23" fmla="*/ 433530 h 581025"/>
              <a:gd name="T24" fmla="*/ 1348767 w 1871979"/>
              <a:gd name="T25" fmla="*/ 456828 h 581025"/>
              <a:gd name="T26" fmla="*/ 1328077 w 1871979"/>
              <a:gd name="T27" fmla="*/ 472170 h 581025"/>
              <a:gd name="T28" fmla="*/ 1302330 w 1871979"/>
              <a:gd name="T29" fmla="*/ 478088 h 581025"/>
              <a:gd name="T30" fmla="*/ 65317 w 1871979"/>
              <a:gd name="T31" fmla="*/ 478088 h 581025"/>
              <a:gd name="T32" fmla="*/ 39569 w 1871979"/>
              <a:gd name="T33" fmla="*/ 472170 h 581025"/>
              <a:gd name="T34" fmla="*/ 18879 w 1871979"/>
              <a:gd name="T35" fmla="*/ 456828 h 581025"/>
              <a:gd name="T36" fmla="*/ 5255 w 1871979"/>
              <a:gd name="T37" fmla="*/ 433530 h 581025"/>
              <a:gd name="T38" fmla="*/ 0 w 1871979"/>
              <a:gd name="T39" fmla="*/ 404537 h 581025"/>
              <a:gd name="T40" fmla="*/ 0 w 1871979"/>
              <a:gd name="T41" fmla="*/ 74184 h 5810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1025">
                <a:moveTo>
                  <a:pt x="0" y="90156"/>
                </a:moveTo>
                <a:lnTo>
                  <a:pt x="7205" y="54130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56" y="54130"/>
                </a:lnTo>
                <a:lnTo>
                  <a:pt x="1871662" y="90156"/>
                </a:lnTo>
                <a:lnTo>
                  <a:pt x="1871662" y="491636"/>
                </a:lnTo>
                <a:lnTo>
                  <a:pt x="1864471" y="526872"/>
                </a:lnTo>
                <a:lnTo>
                  <a:pt x="1845825" y="555187"/>
                </a:lnTo>
                <a:lnTo>
                  <a:pt x="1817510" y="573832"/>
                </a:lnTo>
                <a:lnTo>
                  <a:pt x="1782273" y="581024"/>
                </a:lnTo>
                <a:lnTo>
                  <a:pt x="89388" y="581024"/>
                </a:lnTo>
                <a:lnTo>
                  <a:pt x="54151" y="573832"/>
                </a:lnTo>
                <a:lnTo>
                  <a:pt x="25837" y="555187"/>
                </a:lnTo>
                <a:lnTo>
                  <a:pt x="7191" y="526872"/>
                </a:lnTo>
                <a:lnTo>
                  <a:pt x="0" y="491636"/>
                </a:lnTo>
                <a:lnTo>
                  <a:pt x="0" y="90156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5" name="bk object 66"/>
          <p:cNvSpPr>
            <a:spLocks noChangeArrowheads="1"/>
          </p:cNvSpPr>
          <p:nvPr/>
        </p:nvSpPr>
        <p:spPr bwMode="auto">
          <a:xfrm>
            <a:off x="2005013" y="5816600"/>
            <a:ext cx="1730375" cy="6683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6" name="bk object 67"/>
          <p:cNvSpPr>
            <a:spLocks/>
          </p:cNvSpPr>
          <p:nvPr/>
        </p:nvSpPr>
        <p:spPr bwMode="auto">
          <a:xfrm>
            <a:off x="2058988" y="5853113"/>
            <a:ext cx="1622425" cy="550862"/>
          </a:xfrm>
          <a:custGeom>
            <a:avLst/>
            <a:gdLst>
              <a:gd name="T0" fmla="*/ 1312731 w 1898014"/>
              <a:gd name="T1" fmla="*/ 0 h 606425"/>
              <a:gd name="T2" fmla="*/ 71119 w 1898014"/>
              <a:gd name="T3" fmla="*/ 54 h 606425"/>
              <a:gd name="T4" fmla="*/ 41034 w 1898014"/>
              <a:gd name="T5" fmla="*/ 8648 h 606425"/>
              <a:gd name="T6" fmla="*/ 17364 w 1898014"/>
              <a:gd name="T7" fmla="*/ 29643 h 606425"/>
              <a:gd name="T8" fmla="*/ 2992 w 1898014"/>
              <a:gd name="T9" fmla="*/ 59784 h 606425"/>
              <a:gd name="T10" fmla="*/ 0 w 1898014"/>
              <a:gd name="T11" fmla="*/ 83352 h 606425"/>
              <a:gd name="T12" fmla="*/ 48 w 1898014"/>
              <a:gd name="T13" fmla="*/ 419785 h 606425"/>
              <a:gd name="T14" fmla="*/ 7657 w 1898014"/>
              <a:gd name="T15" fmla="*/ 453761 h 606425"/>
              <a:gd name="T16" fmla="*/ 26250 w 1898014"/>
              <a:gd name="T17" fmla="*/ 480491 h 606425"/>
              <a:gd name="T18" fmla="*/ 52940 w 1898014"/>
              <a:gd name="T19" fmla="*/ 496720 h 606425"/>
              <a:gd name="T20" fmla="*/ 73810 w 1898014"/>
              <a:gd name="T21" fmla="*/ 500098 h 606425"/>
              <a:gd name="T22" fmla="*/ 1315421 w 1898014"/>
              <a:gd name="T23" fmla="*/ 500045 h 606425"/>
              <a:gd name="T24" fmla="*/ 1345507 w 1898014"/>
              <a:gd name="T25" fmla="*/ 491451 h 606425"/>
              <a:gd name="T26" fmla="*/ 1369177 w 1898014"/>
              <a:gd name="T27" fmla="*/ 470456 h 606425"/>
              <a:gd name="T28" fmla="*/ 1383549 w 1898014"/>
              <a:gd name="T29" fmla="*/ 440315 h 606425"/>
              <a:gd name="T30" fmla="*/ 1386541 w 1898014"/>
              <a:gd name="T31" fmla="*/ 416748 h 606425"/>
              <a:gd name="T32" fmla="*/ 1386492 w 1898014"/>
              <a:gd name="T33" fmla="*/ 80313 h 606425"/>
              <a:gd name="T34" fmla="*/ 1378883 w 1898014"/>
              <a:gd name="T35" fmla="*/ 46338 h 606425"/>
              <a:gd name="T36" fmla="*/ 1360291 w 1898014"/>
              <a:gd name="T37" fmla="*/ 19608 h 606425"/>
              <a:gd name="T38" fmla="*/ 1333600 w 1898014"/>
              <a:gd name="T39" fmla="*/ 3378 h 606425"/>
              <a:gd name="T40" fmla="*/ 1312731 w 1898014"/>
              <a:gd name="T41" fmla="*/ 0 h 6064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98014" h="606425">
                <a:moveTo>
                  <a:pt x="1796575" y="0"/>
                </a:moveTo>
                <a:lnTo>
                  <a:pt x="97333" y="65"/>
                </a:lnTo>
                <a:lnTo>
                  <a:pt x="56158" y="10480"/>
                </a:lnTo>
                <a:lnTo>
                  <a:pt x="23763" y="35924"/>
                </a:lnTo>
                <a:lnTo>
                  <a:pt x="4094" y="72452"/>
                </a:lnTo>
                <a:lnTo>
                  <a:pt x="0" y="101014"/>
                </a:lnTo>
                <a:lnTo>
                  <a:pt x="65" y="508740"/>
                </a:lnTo>
                <a:lnTo>
                  <a:pt x="10480" y="549915"/>
                </a:lnTo>
                <a:lnTo>
                  <a:pt x="35925" y="582309"/>
                </a:lnTo>
                <a:lnTo>
                  <a:pt x="72453" y="601978"/>
                </a:lnTo>
                <a:lnTo>
                  <a:pt x="101014" y="606072"/>
                </a:lnTo>
                <a:lnTo>
                  <a:pt x="1800256" y="606007"/>
                </a:lnTo>
                <a:lnTo>
                  <a:pt x="1841431" y="595592"/>
                </a:lnTo>
                <a:lnTo>
                  <a:pt x="1873826" y="570148"/>
                </a:lnTo>
                <a:lnTo>
                  <a:pt x="1893495" y="533620"/>
                </a:lnTo>
                <a:lnTo>
                  <a:pt x="1897589" y="505058"/>
                </a:lnTo>
                <a:lnTo>
                  <a:pt x="1897523" y="97332"/>
                </a:lnTo>
                <a:lnTo>
                  <a:pt x="1887108" y="56157"/>
                </a:lnTo>
                <a:lnTo>
                  <a:pt x="1861664" y="23763"/>
                </a:lnTo>
                <a:lnTo>
                  <a:pt x="1825136" y="4094"/>
                </a:lnTo>
                <a:lnTo>
                  <a:pt x="1796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7" name="bk object 68"/>
          <p:cNvSpPr>
            <a:spLocks/>
          </p:cNvSpPr>
          <p:nvPr/>
        </p:nvSpPr>
        <p:spPr bwMode="auto">
          <a:xfrm>
            <a:off x="2047875" y="5842000"/>
            <a:ext cx="1644650" cy="573088"/>
          </a:xfrm>
          <a:custGeom>
            <a:avLst/>
            <a:gdLst>
              <a:gd name="T0" fmla="*/ 0 w 1922779"/>
              <a:gd name="T1" fmla="*/ 92513 h 631190"/>
              <a:gd name="T2" fmla="*/ 6353 w 1922779"/>
              <a:gd name="T3" fmla="*/ 57436 h 631190"/>
              <a:gd name="T4" fmla="*/ 24070 w 1922779"/>
              <a:gd name="T5" fmla="*/ 27121 h 631190"/>
              <a:gd name="T6" fmla="*/ 50975 w 1922779"/>
              <a:gd name="T7" fmla="*/ 7157 h 631190"/>
              <a:gd name="T8" fmla="*/ 82105 w 1922779"/>
              <a:gd name="T9" fmla="*/ 0 h 631190"/>
              <a:gd name="T10" fmla="*/ 1324414 w 1922779"/>
              <a:gd name="T11" fmla="*/ 0 h 631190"/>
              <a:gd name="T12" fmla="*/ 1355545 w 1922779"/>
              <a:gd name="T13" fmla="*/ 7157 h 631190"/>
              <a:gd name="T14" fmla="*/ 1382450 w 1922779"/>
              <a:gd name="T15" fmla="*/ 27121 h 631190"/>
              <a:gd name="T16" fmla="*/ 1400167 w 1922779"/>
              <a:gd name="T17" fmla="*/ 57436 h 631190"/>
              <a:gd name="T18" fmla="*/ 1406520 w 1922779"/>
              <a:gd name="T19" fmla="*/ 92513 h 631190"/>
              <a:gd name="T20" fmla="*/ 1406520 w 1922779"/>
              <a:gd name="T21" fmla="*/ 427688 h 631190"/>
              <a:gd name="T22" fmla="*/ 1400167 w 1922779"/>
              <a:gd name="T23" fmla="*/ 462767 h 631190"/>
              <a:gd name="T24" fmla="*/ 1382450 w 1922779"/>
              <a:gd name="T25" fmla="*/ 493080 h 631190"/>
              <a:gd name="T26" fmla="*/ 1355545 w 1922779"/>
              <a:gd name="T27" fmla="*/ 513044 h 631190"/>
              <a:gd name="T28" fmla="*/ 1324414 w 1922779"/>
              <a:gd name="T29" fmla="*/ 520203 h 631190"/>
              <a:gd name="T30" fmla="*/ 82105 w 1922779"/>
              <a:gd name="T31" fmla="*/ 520203 h 631190"/>
              <a:gd name="T32" fmla="*/ 50974 w 1922779"/>
              <a:gd name="T33" fmla="*/ 513044 h 631190"/>
              <a:gd name="T34" fmla="*/ 24070 w 1922779"/>
              <a:gd name="T35" fmla="*/ 493080 h 631190"/>
              <a:gd name="T36" fmla="*/ 6353 w 1922779"/>
              <a:gd name="T37" fmla="*/ 462767 h 631190"/>
              <a:gd name="T38" fmla="*/ 0 w 1922779"/>
              <a:gd name="T39" fmla="*/ 427688 h 631190"/>
              <a:gd name="T40" fmla="*/ 0 w 1922779"/>
              <a:gd name="T41" fmla="*/ 92513 h 6311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922779" h="631190">
                <a:moveTo>
                  <a:pt x="0" y="112222"/>
                </a:moveTo>
                <a:lnTo>
                  <a:pt x="8683" y="69672"/>
                </a:lnTo>
                <a:lnTo>
                  <a:pt x="32900" y="32899"/>
                </a:lnTo>
                <a:lnTo>
                  <a:pt x="69673" y="8682"/>
                </a:lnTo>
                <a:lnTo>
                  <a:pt x="112223" y="0"/>
                </a:lnTo>
                <a:lnTo>
                  <a:pt x="1810238" y="0"/>
                </a:lnTo>
                <a:lnTo>
                  <a:pt x="1852788" y="8682"/>
                </a:lnTo>
                <a:lnTo>
                  <a:pt x="1889562" y="32899"/>
                </a:lnTo>
                <a:lnTo>
                  <a:pt x="1913778" y="69672"/>
                </a:lnTo>
                <a:lnTo>
                  <a:pt x="1922462" y="112222"/>
                </a:lnTo>
                <a:lnTo>
                  <a:pt x="1922462" y="518806"/>
                </a:lnTo>
                <a:lnTo>
                  <a:pt x="1913778" y="561358"/>
                </a:lnTo>
                <a:lnTo>
                  <a:pt x="1889562" y="598130"/>
                </a:lnTo>
                <a:lnTo>
                  <a:pt x="1852788" y="622346"/>
                </a:lnTo>
                <a:lnTo>
                  <a:pt x="1810238" y="631030"/>
                </a:lnTo>
                <a:lnTo>
                  <a:pt x="112223" y="631030"/>
                </a:lnTo>
                <a:lnTo>
                  <a:pt x="69672" y="622346"/>
                </a:lnTo>
                <a:lnTo>
                  <a:pt x="32900" y="598130"/>
                </a:lnTo>
                <a:lnTo>
                  <a:pt x="8683" y="561358"/>
                </a:lnTo>
                <a:lnTo>
                  <a:pt x="0" y="518806"/>
                </a:lnTo>
                <a:lnTo>
                  <a:pt x="0" y="112222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8" name="bk object 69"/>
          <p:cNvSpPr>
            <a:spLocks/>
          </p:cNvSpPr>
          <p:nvPr/>
        </p:nvSpPr>
        <p:spPr bwMode="auto">
          <a:xfrm>
            <a:off x="2070100" y="5865813"/>
            <a:ext cx="1600200" cy="525462"/>
          </a:xfrm>
          <a:custGeom>
            <a:avLst/>
            <a:gdLst>
              <a:gd name="T0" fmla="*/ 0 w 1871979"/>
              <a:gd name="T1" fmla="*/ 73269 h 580390"/>
              <a:gd name="T2" fmla="*/ 5255 w 1871979"/>
              <a:gd name="T3" fmla="*/ 44386 h 580390"/>
              <a:gd name="T4" fmla="*/ 18879 w 1871979"/>
              <a:gd name="T5" fmla="*/ 21177 h 580390"/>
              <a:gd name="T6" fmla="*/ 39569 w 1871979"/>
              <a:gd name="T7" fmla="*/ 5894 h 580390"/>
              <a:gd name="T8" fmla="*/ 65317 w 1871979"/>
              <a:gd name="T9" fmla="*/ 0 h 580390"/>
              <a:gd name="T10" fmla="*/ 1302330 w 1871979"/>
              <a:gd name="T11" fmla="*/ 0 h 580390"/>
              <a:gd name="T12" fmla="*/ 1328077 w 1871979"/>
              <a:gd name="T13" fmla="*/ 5894 h 580390"/>
              <a:gd name="T14" fmla="*/ 1348767 w 1871979"/>
              <a:gd name="T15" fmla="*/ 21177 h 580390"/>
              <a:gd name="T16" fmla="*/ 1362392 w 1871979"/>
              <a:gd name="T17" fmla="*/ 44386 h 580390"/>
              <a:gd name="T18" fmla="*/ 1367647 w 1871979"/>
              <a:gd name="T19" fmla="*/ 73269 h 580390"/>
              <a:gd name="T20" fmla="*/ 1367647 w 1871979"/>
              <a:gd name="T21" fmla="*/ 402332 h 580390"/>
              <a:gd name="T22" fmla="*/ 1362392 w 1871979"/>
              <a:gd name="T23" fmla="*/ 431214 h 580390"/>
              <a:gd name="T24" fmla="*/ 1348767 w 1871979"/>
              <a:gd name="T25" fmla="*/ 454423 h 580390"/>
              <a:gd name="T26" fmla="*/ 1328077 w 1871979"/>
              <a:gd name="T27" fmla="*/ 469708 h 580390"/>
              <a:gd name="T28" fmla="*/ 1302330 w 1871979"/>
              <a:gd name="T29" fmla="*/ 475601 h 580390"/>
              <a:gd name="T30" fmla="*/ 65317 w 1871979"/>
              <a:gd name="T31" fmla="*/ 475601 h 580390"/>
              <a:gd name="T32" fmla="*/ 39569 w 1871979"/>
              <a:gd name="T33" fmla="*/ 469708 h 580390"/>
              <a:gd name="T34" fmla="*/ 18879 w 1871979"/>
              <a:gd name="T35" fmla="*/ 454423 h 580390"/>
              <a:gd name="T36" fmla="*/ 5255 w 1871979"/>
              <a:gd name="T37" fmla="*/ 431214 h 580390"/>
              <a:gd name="T38" fmla="*/ 0 w 1871979"/>
              <a:gd name="T39" fmla="*/ 402332 h 580390"/>
              <a:gd name="T40" fmla="*/ 0 w 1871979"/>
              <a:gd name="T41" fmla="*/ 73269 h 5803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71979" h="580390">
                <a:moveTo>
                  <a:pt x="0" y="89388"/>
                </a:moveTo>
                <a:lnTo>
                  <a:pt x="7191" y="54151"/>
                </a:lnTo>
                <a:lnTo>
                  <a:pt x="25837" y="25836"/>
                </a:lnTo>
                <a:lnTo>
                  <a:pt x="54151" y="7190"/>
                </a:lnTo>
                <a:lnTo>
                  <a:pt x="89388" y="0"/>
                </a:lnTo>
                <a:lnTo>
                  <a:pt x="1782273" y="0"/>
                </a:lnTo>
                <a:lnTo>
                  <a:pt x="1817510" y="7190"/>
                </a:lnTo>
                <a:lnTo>
                  <a:pt x="1845825" y="25836"/>
                </a:lnTo>
                <a:lnTo>
                  <a:pt x="1864471" y="54151"/>
                </a:lnTo>
                <a:lnTo>
                  <a:pt x="1871662" y="89388"/>
                </a:lnTo>
                <a:lnTo>
                  <a:pt x="1871662" y="490842"/>
                </a:lnTo>
                <a:lnTo>
                  <a:pt x="1864471" y="526078"/>
                </a:lnTo>
                <a:lnTo>
                  <a:pt x="1845825" y="554393"/>
                </a:lnTo>
                <a:lnTo>
                  <a:pt x="1817510" y="573040"/>
                </a:lnTo>
                <a:lnTo>
                  <a:pt x="1782273" y="580230"/>
                </a:lnTo>
                <a:lnTo>
                  <a:pt x="89388" y="580230"/>
                </a:lnTo>
                <a:lnTo>
                  <a:pt x="54151" y="573040"/>
                </a:lnTo>
                <a:lnTo>
                  <a:pt x="25837" y="554393"/>
                </a:lnTo>
                <a:lnTo>
                  <a:pt x="7191" y="526078"/>
                </a:lnTo>
                <a:lnTo>
                  <a:pt x="0" y="490842"/>
                </a:lnTo>
                <a:lnTo>
                  <a:pt x="0" y="89388"/>
                </a:lnTo>
                <a:close/>
              </a:path>
            </a:pathLst>
          </a:custGeom>
          <a:noFill/>
          <a:ln w="126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59" name="bk object 70"/>
          <p:cNvSpPr>
            <a:spLocks noChangeArrowheads="1"/>
          </p:cNvSpPr>
          <p:nvPr/>
        </p:nvSpPr>
        <p:spPr bwMode="auto">
          <a:xfrm>
            <a:off x="7399338" y="1866900"/>
            <a:ext cx="512762" cy="106363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0" name="bk object 71"/>
          <p:cNvSpPr>
            <a:spLocks/>
          </p:cNvSpPr>
          <p:nvPr/>
        </p:nvSpPr>
        <p:spPr bwMode="auto">
          <a:xfrm>
            <a:off x="7437438" y="1903413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1" name="bk object 72"/>
          <p:cNvSpPr>
            <a:spLocks noChangeArrowheads="1"/>
          </p:cNvSpPr>
          <p:nvPr/>
        </p:nvSpPr>
        <p:spPr bwMode="auto">
          <a:xfrm>
            <a:off x="7381875" y="2754313"/>
            <a:ext cx="511175" cy="104775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2" name="bk object 73"/>
          <p:cNvSpPr>
            <a:spLocks/>
          </p:cNvSpPr>
          <p:nvPr/>
        </p:nvSpPr>
        <p:spPr bwMode="auto">
          <a:xfrm>
            <a:off x="7421563" y="2787650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3" name="bk object 74"/>
          <p:cNvSpPr>
            <a:spLocks noChangeArrowheads="1"/>
          </p:cNvSpPr>
          <p:nvPr/>
        </p:nvSpPr>
        <p:spPr bwMode="auto">
          <a:xfrm>
            <a:off x="7399338" y="3568700"/>
            <a:ext cx="512762" cy="10477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4" name="bk object 75"/>
          <p:cNvSpPr>
            <a:spLocks/>
          </p:cNvSpPr>
          <p:nvPr/>
        </p:nvSpPr>
        <p:spPr bwMode="auto">
          <a:xfrm>
            <a:off x="7437438" y="3603625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5" name="bk object 76"/>
          <p:cNvSpPr>
            <a:spLocks noChangeArrowheads="1"/>
          </p:cNvSpPr>
          <p:nvPr/>
        </p:nvSpPr>
        <p:spPr bwMode="auto">
          <a:xfrm>
            <a:off x="7370763" y="4398963"/>
            <a:ext cx="512762" cy="10477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6" name="bk object 77"/>
          <p:cNvSpPr>
            <a:spLocks/>
          </p:cNvSpPr>
          <p:nvPr/>
        </p:nvSpPr>
        <p:spPr bwMode="auto">
          <a:xfrm>
            <a:off x="7410450" y="4433888"/>
            <a:ext cx="433388" cy="0"/>
          </a:xfrm>
          <a:custGeom>
            <a:avLst/>
            <a:gdLst>
              <a:gd name="T0" fmla="*/ 0 w 508000"/>
              <a:gd name="T1" fmla="*/ 369734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7" name="bk object 78"/>
          <p:cNvSpPr>
            <a:spLocks noChangeArrowheads="1"/>
          </p:cNvSpPr>
          <p:nvPr/>
        </p:nvSpPr>
        <p:spPr bwMode="auto">
          <a:xfrm>
            <a:off x="7399338" y="5284788"/>
            <a:ext cx="512762" cy="106362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8" name="bk object 79"/>
          <p:cNvSpPr>
            <a:spLocks/>
          </p:cNvSpPr>
          <p:nvPr/>
        </p:nvSpPr>
        <p:spPr bwMode="auto">
          <a:xfrm>
            <a:off x="7437438" y="5318125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69" name="bk object 80"/>
          <p:cNvSpPr>
            <a:spLocks noChangeArrowheads="1"/>
          </p:cNvSpPr>
          <p:nvPr/>
        </p:nvSpPr>
        <p:spPr bwMode="auto">
          <a:xfrm>
            <a:off x="7399338" y="6122988"/>
            <a:ext cx="512762" cy="104775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0" name="bk object 81"/>
          <p:cNvSpPr>
            <a:spLocks/>
          </p:cNvSpPr>
          <p:nvPr/>
        </p:nvSpPr>
        <p:spPr bwMode="auto">
          <a:xfrm>
            <a:off x="7437438" y="6157913"/>
            <a:ext cx="433387" cy="0"/>
          </a:xfrm>
          <a:custGeom>
            <a:avLst/>
            <a:gdLst>
              <a:gd name="T0" fmla="*/ 0 w 508000"/>
              <a:gd name="T1" fmla="*/ 369732 w 508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8000">
                <a:moveTo>
                  <a:pt x="0" y="0"/>
                </a:moveTo>
                <a:lnTo>
                  <a:pt x="507999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1" name="bk object 82"/>
          <p:cNvSpPr>
            <a:spLocks noChangeArrowheads="1"/>
          </p:cNvSpPr>
          <p:nvPr/>
        </p:nvSpPr>
        <p:spPr bwMode="auto">
          <a:xfrm>
            <a:off x="2387600" y="1249363"/>
            <a:ext cx="100013" cy="425450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2" name="bk object 83"/>
          <p:cNvSpPr>
            <a:spLocks/>
          </p:cNvSpPr>
          <p:nvPr/>
        </p:nvSpPr>
        <p:spPr bwMode="auto">
          <a:xfrm>
            <a:off x="2436813" y="1273175"/>
            <a:ext cx="0" cy="342900"/>
          </a:xfrm>
          <a:custGeom>
            <a:avLst/>
            <a:gdLst>
              <a:gd name="T0" fmla="*/ 0 h 378460"/>
              <a:gd name="T1" fmla="*/ 310423 h 3784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8460">
                <a:moveTo>
                  <a:pt x="0" y="0"/>
                </a:moveTo>
                <a:lnTo>
                  <a:pt x="0" y="378145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3" name="bk object 84"/>
          <p:cNvSpPr>
            <a:spLocks noChangeArrowheads="1"/>
          </p:cNvSpPr>
          <p:nvPr/>
        </p:nvSpPr>
        <p:spPr bwMode="auto">
          <a:xfrm>
            <a:off x="1492250" y="2154238"/>
            <a:ext cx="100013" cy="4062412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4" name="bk object 85"/>
          <p:cNvSpPr>
            <a:spLocks/>
          </p:cNvSpPr>
          <p:nvPr/>
        </p:nvSpPr>
        <p:spPr bwMode="auto">
          <a:xfrm>
            <a:off x="1543050" y="2176463"/>
            <a:ext cx="0" cy="3983037"/>
          </a:xfrm>
          <a:custGeom>
            <a:avLst/>
            <a:gdLst>
              <a:gd name="T0" fmla="*/ 0 h 4387850"/>
              <a:gd name="T1" fmla="*/ 3615328 h 4387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7850">
                <a:moveTo>
                  <a:pt x="0" y="0"/>
                </a:moveTo>
                <a:lnTo>
                  <a:pt x="0" y="4387555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5" name="bk object 86"/>
          <p:cNvSpPr>
            <a:spLocks noChangeArrowheads="1"/>
          </p:cNvSpPr>
          <p:nvPr/>
        </p:nvSpPr>
        <p:spPr bwMode="auto">
          <a:xfrm>
            <a:off x="1503363" y="2754313"/>
            <a:ext cx="593725" cy="10477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6" name="bk object 87"/>
          <p:cNvSpPr>
            <a:spLocks/>
          </p:cNvSpPr>
          <p:nvPr/>
        </p:nvSpPr>
        <p:spPr bwMode="auto">
          <a:xfrm>
            <a:off x="1543050" y="2787650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7" name="bk object 88"/>
          <p:cNvSpPr>
            <a:spLocks noChangeArrowheads="1"/>
          </p:cNvSpPr>
          <p:nvPr/>
        </p:nvSpPr>
        <p:spPr bwMode="auto">
          <a:xfrm>
            <a:off x="1503363" y="4416425"/>
            <a:ext cx="593725" cy="106363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8" name="bk object 89"/>
          <p:cNvSpPr>
            <a:spLocks/>
          </p:cNvSpPr>
          <p:nvPr/>
        </p:nvSpPr>
        <p:spPr bwMode="auto">
          <a:xfrm>
            <a:off x="1543050" y="4452938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79" name="bk object 90"/>
          <p:cNvSpPr>
            <a:spLocks noChangeArrowheads="1"/>
          </p:cNvSpPr>
          <p:nvPr/>
        </p:nvSpPr>
        <p:spPr bwMode="auto">
          <a:xfrm>
            <a:off x="1503363" y="3602038"/>
            <a:ext cx="593725" cy="106362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0" name="bk object 91"/>
          <p:cNvSpPr>
            <a:spLocks/>
          </p:cNvSpPr>
          <p:nvPr/>
        </p:nvSpPr>
        <p:spPr bwMode="auto">
          <a:xfrm>
            <a:off x="1543050" y="3636963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81" name="bk object 92"/>
          <p:cNvSpPr>
            <a:spLocks noChangeArrowheads="1"/>
          </p:cNvSpPr>
          <p:nvPr/>
        </p:nvSpPr>
        <p:spPr bwMode="auto">
          <a:xfrm>
            <a:off x="1503363" y="6122988"/>
            <a:ext cx="593725" cy="10477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2" name="bk object 93"/>
          <p:cNvSpPr>
            <a:spLocks/>
          </p:cNvSpPr>
          <p:nvPr/>
        </p:nvSpPr>
        <p:spPr bwMode="auto">
          <a:xfrm>
            <a:off x="1543050" y="6157913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83" name="bk object 94"/>
          <p:cNvSpPr>
            <a:spLocks noChangeArrowheads="1"/>
          </p:cNvSpPr>
          <p:nvPr/>
        </p:nvSpPr>
        <p:spPr bwMode="auto">
          <a:xfrm>
            <a:off x="1503363" y="5314950"/>
            <a:ext cx="593725" cy="106363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84" name="bk object 95"/>
          <p:cNvSpPr>
            <a:spLocks/>
          </p:cNvSpPr>
          <p:nvPr/>
        </p:nvSpPr>
        <p:spPr bwMode="auto">
          <a:xfrm>
            <a:off x="1543050" y="5349875"/>
            <a:ext cx="515938" cy="0"/>
          </a:xfrm>
          <a:custGeom>
            <a:avLst/>
            <a:gdLst>
              <a:gd name="T0" fmla="*/ 0 w 603250"/>
              <a:gd name="T1" fmla="*/ 441179 w 6032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03250">
                <a:moveTo>
                  <a:pt x="0" y="0"/>
                </a:moveTo>
                <a:lnTo>
                  <a:pt x="603134" y="0"/>
                </a:lnTo>
              </a:path>
            </a:pathLst>
          </a:custGeom>
          <a:noFill/>
          <a:ln w="25399">
            <a:solidFill>
              <a:srgbClr val="6095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5937" y="429405"/>
            <a:ext cx="7412126" cy="299677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6" name="Holder 6"/>
          <p:cNvSpPr>
            <a:spLocks noGrp="1"/>
          </p:cNvSpPr>
          <p:nvPr>
            <p:ph type="dt" sz="half" idx="11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9F2AEB-7CFE-4CAD-8CD3-EB76C011D41A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87" name="Holder 7"/>
          <p:cNvSpPr>
            <a:spLocks noGrp="1"/>
          </p:cNvSpPr>
          <p:nvPr>
            <p:ph type="sldNum" sz="quarter" idx="12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E267AF-4913-4F50-8151-7941C9D62443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624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Wingdings" panose="05000000000000000000" pitchFamily="2" charset="2"/>
              <a:buChar char="§"/>
              <a:defRPr sz="2200"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3550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fr-BE" altLang="fr-FR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fr-BE" altLang="fr-FR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fr-BE" altLang="fr-FR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fr-BE" altLang="fr-FR"/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fr-BE" altLang="fr-F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fr-BE" altLang="fr-FR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fr-BE" altLang="fr-FR"/>
            </a:p>
          </p:txBody>
        </p:sp>
      </p:grpSp>
      <p:sp>
        <p:nvSpPr>
          <p:cNvPr id="419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pour modifier le style du titre du masque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B9B9C29-D5E2-46E2-8448-BCCB6A7E7A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562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9512" y="188640"/>
            <a:ext cx="87849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4" name="Espace réservé du texte 2"/>
          <p:cNvSpPr>
            <a:spLocks noGrp="1"/>
          </p:cNvSpPr>
          <p:nvPr>
            <p:ph idx="1"/>
          </p:nvPr>
        </p:nvSpPr>
        <p:spPr bwMode="auto">
          <a:xfrm>
            <a:off x="179512" y="1052736"/>
            <a:ext cx="87849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>
              <a:buClr>
                <a:srgbClr val="005EA8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>
                <a:srgbClr val="E9609B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rgbClr val="F29400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540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052737"/>
            <a:ext cx="4317876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9512" y="2132857"/>
            <a:ext cx="4317876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319463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32857"/>
            <a:ext cx="4319463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cxnSp>
        <p:nvCxnSpPr>
          <p:cNvPr id="7" name="Connecteur droit 6"/>
          <p:cNvCxnSpPr>
            <a:stCxn id="2" idx="2"/>
          </p:cNvCxnSpPr>
          <p:nvPr userDrawn="1"/>
        </p:nvCxnSpPr>
        <p:spPr>
          <a:xfrm>
            <a:off x="4572000" y="1052736"/>
            <a:ext cx="0" cy="5040560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009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90465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045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59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286001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8640"/>
            <a:ext cx="5389438" cy="5832648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3286001" cy="4968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516181" y="188640"/>
            <a:ext cx="0" cy="5832648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260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80928"/>
            <a:ext cx="9143999" cy="25922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fr-FR" dirty="0"/>
              <a:t>Titre de sous-chapitre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33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260649"/>
            <a:ext cx="8784976" cy="44669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725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750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9512" y="188640"/>
            <a:ext cx="87849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4" name="Espace réservé du texte 2"/>
          <p:cNvSpPr>
            <a:spLocks noGrp="1"/>
          </p:cNvSpPr>
          <p:nvPr>
            <p:ph idx="1"/>
          </p:nvPr>
        </p:nvSpPr>
        <p:spPr bwMode="auto">
          <a:xfrm>
            <a:off x="179512" y="1052736"/>
            <a:ext cx="87849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>
              <a:buClr>
                <a:srgbClr val="005EA8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>
                <a:srgbClr val="E9609B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rgbClr val="F29400"/>
              </a:buClr>
              <a:defRPr baseline="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 dirty="0"/>
              <a:t>Pr Etienne Masquelier – Charleroi , le 15 octobre 2022</a:t>
            </a:r>
          </a:p>
        </p:txBody>
      </p:sp>
    </p:spTree>
    <p:extLst>
      <p:ext uri="{BB962C8B-B14F-4D97-AF65-F5344CB8AC3E}">
        <p14:creationId xmlns:p14="http://schemas.microsoft.com/office/powerpoint/2010/main" val="11046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052737"/>
            <a:ext cx="4317876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9512" y="2132857"/>
            <a:ext cx="4317876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319463" cy="10801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32857"/>
            <a:ext cx="4319463" cy="3960440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cxnSp>
        <p:nvCxnSpPr>
          <p:cNvPr id="7" name="Connecteur droit 6"/>
          <p:cNvCxnSpPr>
            <a:stCxn id="2" idx="2"/>
          </p:cNvCxnSpPr>
          <p:nvPr userDrawn="1"/>
        </p:nvCxnSpPr>
        <p:spPr>
          <a:xfrm>
            <a:off x="4572000" y="1052736"/>
            <a:ext cx="0" cy="5040560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90465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286001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8640"/>
            <a:ext cx="5389438" cy="5832648"/>
          </a:xfrm>
          <a:prstGeom prst="rect">
            <a:avLst/>
          </a:prstGeom>
        </p:spPr>
        <p:txBody>
          <a:bodyPr/>
          <a:lstStyle>
            <a:lvl1pPr>
              <a:buClr>
                <a:srgbClr val="005EA8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3286001" cy="4968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516181" y="188640"/>
            <a:ext cx="0" cy="5832648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260649"/>
            <a:ext cx="8784976" cy="44669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725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923928" y="548680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 userDrawn="1"/>
        </p:nvSpPr>
        <p:spPr>
          <a:xfrm>
            <a:off x="8532440" y="6453336"/>
            <a:ext cx="436631" cy="288032"/>
          </a:xfrm>
          <a:prstGeom prst="rect">
            <a:avLst/>
          </a:prstGeom>
          <a:ln>
            <a:noFill/>
          </a:ln>
        </p:spPr>
        <p:txBody>
          <a:bodyPr wrap="square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 cap="none" spc="0" baseline="0">
                <a:ln w="18415" cmpd="sng">
                  <a:noFill/>
                  <a:prstDash val="solid"/>
                </a:ln>
                <a:solidFill>
                  <a:srgbClr val="70717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C2302BB-0303-4C60-9D13-E6CEEB55241A}" type="slidenum">
              <a:rPr lang="fr-FR" sz="1000" b="0" smtClean="0">
                <a:solidFill>
                  <a:srgbClr val="005EA8"/>
                </a:solidFill>
              </a:rPr>
              <a:t>‹N°›</a:t>
            </a:fld>
            <a:endParaRPr lang="fr-BE" sz="1000" b="0" dirty="0">
              <a:solidFill>
                <a:srgbClr val="005EA8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448652" y="6453336"/>
            <a:ext cx="0" cy="288032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89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 userDrawn="1"/>
        </p:nvSpPr>
        <p:spPr>
          <a:xfrm>
            <a:off x="8532440" y="6453336"/>
            <a:ext cx="436631" cy="288032"/>
          </a:xfrm>
          <a:prstGeom prst="rect">
            <a:avLst/>
          </a:prstGeom>
          <a:ln>
            <a:noFill/>
          </a:ln>
        </p:spPr>
        <p:txBody>
          <a:bodyPr wrap="square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 cap="none" spc="0" baseline="0">
                <a:ln w="18415" cmpd="sng">
                  <a:noFill/>
                  <a:prstDash val="solid"/>
                </a:ln>
                <a:solidFill>
                  <a:srgbClr val="70717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C2302BB-0303-4C60-9D13-E6CEEB55241A}" type="slidenum">
              <a:rPr lang="fr-FR" sz="1000" b="0" smtClean="0">
                <a:solidFill>
                  <a:srgbClr val="005EA8"/>
                </a:solidFill>
              </a:rPr>
              <a:t>‹N°›</a:t>
            </a:fld>
            <a:endParaRPr lang="fr-BE" sz="1000" b="0" dirty="0">
              <a:solidFill>
                <a:srgbClr val="005EA8"/>
              </a:solidFill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8448652" y="6453336"/>
            <a:ext cx="0" cy="288032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8078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 userDrawn="1"/>
        </p:nvSpPr>
        <p:spPr>
          <a:xfrm>
            <a:off x="8532440" y="6453336"/>
            <a:ext cx="436631" cy="288032"/>
          </a:xfrm>
          <a:prstGeom prst="rect">
            <a:avLst/>
          </a:prstGeom>
          <a:ln>
            <a:noFill/>
          </a:ln>
        </p:spPr>
        <p:txBody>
          <a:bodyPr wrap="square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 cap="none" spc="0" baseline="0">
                <a:ln w="18415" cmpd="sng">
                  <a:noFill/>
                  <a:prstDash val="solid"/>
                </a:ln>
                <a:solidFill>
                  <a:srgbClr val="70717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C2302BB-0303-4C60-9D13-E6CEEB55241A}" type="slidenum">
              <a:rPr lang="fr-FR" sz="1000" b="0" smtClean="0">
                <a:solidFill>
                  <a:srgbClr val="005EA8"/>
                </a:solidFill>
              </a:rPr>
              <a:t>‹N°›</a:t>
            </a:fld>
            <a:endParaRPr lang="fr-BE" sz="1000" b="0" dirty="0">
              <a:solidFill>
                <a:srgbClr val="005EA8"/>
              </a:solidFill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8448652" y="6453336"/>
            <a:ext cx="0" cy="288032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767" r:id="rId7"/>
    <p:sldLayoutId id="2147483768" r:id="rId8"/>
    <p:sldLayoutId id="2147483769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A0079"/>
        </a:buClr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9D42D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 userDrawn="1"/>
        </p:nvSpPr>
        <p:spPr>
          <a:xfrm>
            <a:off x="8532440" y="6453336"/>
            <a:ext cx="436631" cy="288032"/>
          </a:xfrm>
          <a:prstGeom prst="rect">
            <a:avLst/>
          </a:prstGeom>
          <a:ln>
            <a:noFill/>
          </a:ln>
        </p:spPr>
        <p:txBody>
          <a:bodyPr wrap="square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 cap="none" spc="0" baseline="0">
                <a:ln w="18415" cmpd="sng">
                  <a:noFill/>
                  <a:prstDash val="solid"/>
                </a:ln>
                <a:solidFill>
                  <a:srgbClr val="70717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C2302BB-0303-4C60-9D13-E6CEEB55241A}" type="slidenum">
              <a:rPr lang="fr-FR" sz="1000" b="0" smtClean="0">
                <a:solidFill>
                  <a:srgbClr val="005EA8"/>
                </a:solidFill>
              </a:rPr>
              <a:pPr algn="r"/>
              <a:t>‹N°›</a:t>
            </a:fld>
            <a:endParaRPr lang="fr-BE" sz="1000" b="0" dirty="0">
              <a:solidFill>
                <a:srgbClr val="005EA8"/>
              </a:solidFill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8448652" y="6453336"/>
            <a:ext cx="0" cy="288032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Dr Etienne Masquelier - 2016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497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A0079"/>
        </a:buClr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9D42D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 userDrawn="1"/>
        </p:nvSpPr>
        <p:spPr>
          <a:xfrm>
            <a:off x="8532440" y="6453336"/>
            <a:ext cx="436631" cy="288032"/>
          </a:xfrm>
          <a:prstGeom prst="rect">
            <a:avLst/>
          </a:prstGeom>
          <a:ln>
            <a:noFill/>
          </a:ln>
        </p:spPr>
        <p:txBody>
          <a:bodyPr wrap="square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 cap="none" spc="0" baseline="0">
                <a:ln w="18415" cmpd="sng">
                  <a:noFill/>
                  <a:prstDash val="solid"/>
                </a:ln>
                <a:solidFill>
                  <a:srgbClr val="70717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C2302BB-0303-4C60-9D13-E6CEEB55241A}" type="slidenum">
              <a:rPr lang="fr-FR" sz="1000" b="0" smtClean="0">
                <a:solidFill>
                  <a:srgbClr val="005EA8"/>
                </a:solidFill>
              </a:rPr>
              <a:t>‹N°›</a:t>
            </a:fld>
            <a:endParaRPr lang="fr-BE" sz="1000" b="0" dirty="0">
              <a:solidFill>
                <a:srgbClr val="005EA8"/>
              </a:solidFill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8448652" y="6453336"/>
            <a:ext cx="0" cy="288032"/>
          </a:xfrm>
          <a:prstGeom prst="line">
            <a:avLst/>
          </a:prstGeom>
          <a:ln w="12700">
            <a:solidFill>
              <a:srgbClr val="00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5EA8"/>
                </a:solidFill>
                <a:latin typeface="+mj-lt"/>
              </a:defRPr>
            </a:lvl1pPr>
          </a:lstStyle>
          <a:p>
            <a:r>
              <a:rPr lang="fr-BE"/>
              <a:t>E. Masquelier – Staff Dept Medecine – 17 mars 2021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3767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A0079"/>
        </a:buClr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9D42D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2A70A-5323-492F-8D2B-F64768C2DB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000" dirty="0"/>
              <a:t>Le syndrome de fatigue chronique</a:t>
            </a:r>
            <a:br>
              <a:rPr lang="fr-FR" sz="4000" dirty="0"/>
            </a:br>
            <a:r>
              <a:rPr lang="fr-FR" sz="4000" dirty="0"/>
              <a:t>ME/SFC</a:t>
            </a:r>
            <a:endParaRPr lang="fr-BE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2130DC-3B1E-4D98-BC82-30F36D93B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57192"/>
            <a:ext cx="9144000" cy="432048"/>
          </a:xfrm>
        </p:spPr>
        <p:txBody>
          <a:bodyPr/>
          <a:lstStyle/>
          <a:p>
            <a:r>
              <a:rPr lang="fr-BE" dirty="0"/>
              <a:t>Pr Etienne Masquelier</a:t>
            </a:r>
          </a:p>
          <a:p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8AA294-1F5C-45AF-838F-7097FAE9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z="1800" dirty="0"/>
              <a:t>Charleroi – 15 octobre 2022</a:t>
            </a:r>
          </a:p>
        </p:txBody>
      </p:sp>
    </p:spTree>
    <p:extLst>
      <p:ext uri="{BB962C8B-B14F-4D97-AF65-F5344CB8AC3E}">
        <p14:creationId xmlns:p14="http://schemas.microsoft.com/office/powerpoint/2010/main" val="11883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64096"/>
          </a:xfrm>
        </p:spPr>
        <p:txBody>
          <a:bodyPr/>
          <a:lstStyle/>
          <a:p>
            <a:r>
              <a:rPr lang="fr-BE" sz="2800"/>
              <a:t>Encéphalomyélite myalgique / syndrome de fatigue chronique.   Avis du conseil supérieur de la santé en 2020 </a:t>
            </a:r>
            <a:br>
              <a:rPr lang="fr-BE" sz="2800"/>
            </a:br>
            <a:endParaRPr lang="fr-BE" sz="28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96752"/>
            <a:ext cx="9252520" cy="5040560"/>
          </a:xfrm>
        </p:spPr>
        <p:txBody>
          <a:bodyPr/>
          <a:lstStyle/>
          <a:p>
            <a:r>
              <a:rPr lang="fr-BE" sz="2000"/>
              <a:t>L’EM / SFC  reste un sujet controversé, tant au niveau de la définition, </a:t>
            </a:r>
            <a:br>
              <a:rPr lang="fr-BE" sz="2000"/>
            </a:br>
            <a:r>
              <a:rPr lang="fr-BE" sz="2000"/>
              <a:t>la terminologie, les causes et le traitement  entre 2008 ( rapport KCE et du CSS) </a:t>
            </a:r>
            <a:br>
              <a:rPr lang="fr-BE" sz="2000"/>
            </a:br>
            <a:r>
              <a:rPr lang="fr-BE" sz="2000"/>
              <a:t>et 2020.  </a:t>
            </a:r>
          </a:p>
          <a:p>
            <a:r>
              <a:rPr lang="fr-BE" sz="2000" b="1"/>
              <a:t>Méthodologie de travail :</a:t>
            </a:r>
            <a:r>
              <a:rPr lang="fr-BE" sz="2000"/>
              <a:t> </a:t>
            </a:r>
          </a:p>
          <a:p>
            <a:pPr lvl="1"/>
            <a:r>
              <a:rPr lang="fr-BE" sz="2000"/>
              <a:t>groupe de travail : médecine interne , médecine physique et réadaptation, experts médecin généraliste, psychiatre, psychologue, sociologue, </a:t>
            </a:r>
            <a:br>
              <a:rPr lang="fr-BE" sz="2000"/>
            </a:br>
            <a:r>
              <a:rPr lang="fr-BE" sz="2000"/>
              <a:t>consultant en mouvement (majorité néerlandophone).  </a:t>
            </a:r>
          </a:p>
          <a:p>
            <a:pPr lvl="1"/>
            <a:r>
              <a:rPr lang="fr-BE" sz="2000"/>
              <a:t>revue de littérature scientifique et opinion des experts</a:t>
            </a:r>
          </a:p>
          <a:p>
            <a:pPr lvl="1"/>
            <a:r>
              <a:rPr lang="fr-BE" sz="2000"/>
              <a:t>fort inspiré de l’avis du Gezondheidraad (GR) des Pays-bas. </a:t>
            </a:r>
          </a:p>
          <a:p>
            <a:pPr lvl="1"/>
            <a:r>
              <a:rPr lang="fr-BE" sz="2000"/>
              <a:t>invitation de participation des associations de patients (4 flamandes CFS </a:t>
            </a:r>
            <a:br>
              <a:rPr lang="fr-BE" sz="2000"/>
            </a:br>
            <a:r>
              <a:rPr lang="fr-BE" sz="2000"/>
              <a:t>et une francophone non CFS (FM oui )</a:t>
            </a:r>
          </a:p>
          <a:p>
            <a:pPr lvl="1"/>
            <a:r>
              <a:rPr lang="fr-BE" sz="2000"/>
              <a:t>importantes différences socio-culturelles entre le nord et le sud</a:t>
            </a:r>
            <a:br>
              <a:rPr lang="fr-BE" sz="2000"/>
            </a:br>
            <a:r>
              <a:rPr lang="fr-BE" sz="2000"/>
              <a:t>dans l’historique et l’organisation. </a:t>
            </a:r>
          </a:p>
          <a:p>
            <a:pPr marL="0" indent="0">
              <a:buNone/>
            </a:pPr>
            <a:r>
              <a:rPr lang="fr-BE" sz="2000"/>
              <a:t> </a:t>
            </a:r>
          </a:p>
          <a:p>
            <a:endParaRPr lang="fr-BE" sz="1600"/>
          </a:p>
        </p:txBody>
      </p:sp>
    </p:spTree>
    <p:extLst>
      <p:ext uri="{BB962C8B-B14F-4D97-AF65-F5344CB8AC3E}">
        <p14:creationId xmlns:p14="http://schemas.microsoft.com/office/powerpoint/2010/main" val="33571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EM/ SFC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BE" sz="2400">
                <a:solidFill>
                  <a:schemeClr val="tx1"/>
                </a:solidFill>
              </a:rPr>
              <a:t>Vision culturelle différentiée entre les communautés linguistiques : points d’achoppement ?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fr-BE" sz="2000" b="1">
                <a:solidFill>
                  <a:schemeClr val="tx1"/>
                </a:solidFill>
              </a:rPr>
              <a:t>Exemples</a:t>
            </a:r>
            <a:r>
              <a:rPr lang="fr-BE" sz="2000">
                <a:solidFill>
                  <a:schemeClr val="tx1"/>
                </a:solidFill>
              </a:rPr>
              <a:t> :   </a:t>
            </a:r>
          </a:p>
          <a:p>
            <a:pPr lvl="1">
              <a:lnSpc>
                <a:spcPct val="150000"/>
              </a:lnSpc>
            </a:pPr>
            <a:r>
              <a:rPr lang="fr-BE" sz="2000">
                <a:solidFill>
                  <a:schemeClr val="tx1"/>
                </a:solidFill>
              </a:rPr>
              <a:t>Confusion SFC et FM en Flandre </a:t>
            </a:r>
          </a:p>
          <a:p>
            <a:pPr lvl="1">
              <a:lnSpc>
                <a:spcPct val="150000"/>
              </a:lnSpc>
            </a:pPr>
            <a:r>
              <a:rPr lang="fr-BE" sz="2000">
                <a:solidFill>
                  <a:schemeClr val="tx1"/>
                </a:solidFill>
              </a:rPr>
              <a:t>Modèle bio-pycho-social  à interprétation multiples</a:t>
            </a:r>
          </a:p>
          <a:p>
            <a:pPr lvl="1">
              <a:lnSpc>
                <a:spcPct val="150000"/>
              </a:lnSpc>
            </a:pPr>
            <a:r>
              <a:rPr lang="fr-BE" sz="2000">
                <a:solidFill>
                  <a:schemeClr val="tx1"/>
                </a:solidFill>
              </a:rPr>
              <a:t>Non accord entre les experts et les associations de patients sur l’appartenance à SMI ("symptômes médicalement inexpliqués"), </a:t>
            </a:r>
            <a:br>
              <a:rPr lang="fr-BE" sz="2000">
                <a:solidFill>
                  <a:schemeClr val="tx1"/>
                </a:solidFill>
              </a:rPr>
            </a:br>
            <a:r>
              <a:rPr lang="fr-BE" sz="2000">
                <a:solidFill>
                  <a:schemeClr val="tx1"/>
                </a:solidFill>
              </a:rPr>
              <a:t>MUS (medically unexplained symptoms), DMS (somatic symptom disorder)  </a:t>
            </a:r>
            <a:br>
              <a:rPr lang="fr-BE" sz="2000">
                <a:solidFill>
                  <a:schemeClr val="tx1"/>
                </a:solidFill>
              </a:rPr>
            </a:br>
            <a:r>
              <a:rPr lang="fr-BE" sz="2000">
                <a:solidFill>
                  <a:schemeClr val="tx1"/>
                </a:solidFill>
              </a:rPr>
              <a:t> </a:t>
            </a:r>
            <a:br>
              <a:rPr lang="fr-BE" sz="2000"/>
            </a:br>
            <a:endParaRPr lang="fr-BE" sz="2000"/>
          </a:p>
        </p:txBody>
      </p:sp>
    </p:spTree>
    <p:extLst>
      <p:ext uri="{BB962C8B-B14F-4D97-AF65-F5344CB8AC3E}">
        <p14:creationId xmlns:p14="http://schemas.microsoft.com/office/powerpoint/2010/main" val="4280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0E071-73A2-4EB9-9B8D-E03EF3C48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Importance d’une approche bio-psycho-sociale pour les EM/SFC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DEDAC-BFD3-4F99-AC84-00C2F6833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040560"/>
          </a:xfrm>
        </p:spPr>
        <p:txBody>
          <a:bodyPr/>
          <a:lstStyle/>
          <a:p>
            <a:r>
              <a:rPr lang="fr-FR" dirty="0"/>
              <a:t>Biopsychosocial est un concept bidirectionnel et circulaire.</a:t>
            </a:r>
          </a:p>
          <a:p>
            <a:r>
              <a:rPr lang="fr-FR" dirty="0"/>
              <a:t>La perspective biopsychosociale augmente les chances de détection précoce avec une orientation adéquate vers des diagnostics plus spécialisés et une thérapie « sur mesure » adaptée aux besoins individuels </a:t>
            </a:r>
            <a:br>
              <a:rPr lang="fr-FR" dirty="0"/>
            </a:br>
            <a:r>
              <a:rPr lang="fr-FR" dirty="0"/>
              <a:t>du patient.</a:t>
            </a:r>
          </a:p>
          <a:p>
            <a:r>
              <a:rPr lang="fr-FR" dirty="0"/>
              <a:t>Cette approche est également pertinente pour </a:t>
            </a:r>
            <a:br>
              <a:rPr lang="fr-FR" dirty="0"/>
            </a:br>
            <a:r>
              <a:rPr lang="fr-FR" dirty="0"/>
              <a:t>la recherche scientifique. </a:t>
            </a:r>
            <a:endParaRPr lang="fr-BE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DE33A01A-422D-4F00-A72E-48F414AA0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0116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AF589A-7E3D-4A8C-8F3E-53635C22D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132856"/>
            <a:ext cx="8784976" cy="1224136"/>
          </a:xfrm>
        </p:spPr>
        <p:txBody>
          <a:bodyPr/>
          <a:lstStyle/>
          <a:p>
            <a:pPr marL="0" indent="0" algn="ctr">
              <a:buNone/>
            </a:pPr>
            <a:r>
              <a:rPr lang="fr-FR" sz="3200" b="1" dirty="0">
                <a:solidFill>
                  <a:schemeClr val="tx2"/>
                </a:solidFill>
              </a:rPr>
              <a:t>!   </a:t>
            </a:r>
            <a:r>
              <a:rPr lang="fr-FR" sz="3200" b="1" dirty="0" err="1">
                <a:solidFill>
                  <a:schemeClr val="tx2"/>
                </a:solidFill>
              </a:rPr>
              <a:t>Biospsychosocial</a:t>
            </a:r>
            <a:r>
              <a:rPr lang="fr-FR" sz="3200" b="1" dirty="0">
                <a:solidFill>
                  <a:schemeClr val="tx2"/>
                </a:solidFill>
              </a:rPr>
              <a:t>  #  Psychogène</a:t>
            </a:r>
            <a:endParaRPr lang="fr-BE" sz="3200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49B38D40-D7AB-4317-AB5E-24DBE2A0C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37179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AD6F1-4AB3-4D88-A994-8934B384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Etiologie du EM/SFC (1)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8DBC7-0F57-495B-A547-F6BE744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040560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chemeClr val="accent3"/>
                </a:solidFill>
              </a:rPr>
              <a:t>Origine multifactorielle</a:t>
            </a:r>
          </a:p>
          <a:p>
            <a:r>
              <a:rPr lang="fr-FR" sz="2400" dirty="0"/>
              <a:t>Facteurs de vulnérabilité (ex. : facteurs génétiques, trauma petite enfance)</a:t>
            </a:r>
          </a:p>
          <a:p>
            <a:r>
              <a:rPr lang="fr-FR" sz="2400" dirty="0"/>
              <a:t>Facteurs déclenchants (« Triggers »)</a:t>
            </a:r>
            <a:br>
              <a:rPr lang="fr-FR" sz="2400" dirty="0"/>
            </a:br>
            <a:r>
              <a:rPr lang="fr-FR" sz="2400" dirty="0"/>
              <a:t>Ex. : infections, </a:t>
            </a:r>
            <a:r>
              <a:rPr lang="fr-FR" sz="2400" dirty="0" err="1"/>
              <a:t>interv</a:t>
            </a:r>
            <a:r>
              <a:rPr lang="fr-FR" sz="2400" dirty="0"/>
              <a:t>. chirurgicales, facteurs toxiques, stress sévère de la vie, problème de sommeil chronique, …</a:t>
            </a:r>
          </a:p>
          <a:p>
            <a:r>
              <a:rPr lang="fr-FR" sz="2400" dirty="0"/>
              <a:t>Facteurs aggravants / </a:t>
            </a:r>
            <a:r>
              <a:rPr lang="fr-FR" sz="2400" dirty="0" err="1"/>
              <a:t>perpétuants</a:t>
            </a:r>
            <a:br>
              <a:rPr lang="fr-FR" sz="2400" dirty="0"/>
            </a:br>
            <a:r>
              <a:rPr lang="fr-FR" sz="2400" dirty="0"/>
              <a:t>Ex. : déconditionnement physique, coping insuffisant, exclusion professionnelle, dépression secondaire</a:t>
            </a:r>
            <a:br>
              <a:rPr lang="fr-FR" sz="2400" dirty="0"/>
            </a:br>
            <a:r>
              <a:rPr lang="fr-FR" sz="2400" dirty="0"/>
              <a:t>Importance relative de ces facteurs est différente chez chaque patient</a:t>
            </a:r>
            <a:br>
              <a:rPr lang="fr-FR" sz="2400" dirty="0"/>
            </a:br>
            <a:r>
              <a:rPr lang="fr-FR" sz="2400" dirty="0">
                <a:sym typeface="Wingdings" panose="05000000000000000000" pitchFamily="2" charset="2"/>
              </a:rPr>
              <a:t> groupe hétérogène point de vue Etiologie (# sous groupes nosologiques</a:t>
            </a:r>
            <a:endParaRPr lang="fr-BE" sz="2400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7E0E12EE-3AD7-4645-AFEA-B95918A39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4581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1A6C61-928E-431A-B6AE-3AA009C3F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26857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Données rétrospectives biaisées (« </a:t>
            </a:r>
            <a:r>
              <a:rPr lang="fr-FR" dirty="0" err="1"/>
              <a:t>recall</a:t>
            </a:r>
            <a:r>
              <a:rPr lang="fr-FR" dirty="0"/>
              <a:t> </a:t>
            </a:r>
            <a:r>
              <a:rPr lang="fr-FR" dirty="0" err="1"/>
              <a:t>bias</a:t>
            </a:r>
            <a:r>
              <a:rPr lang="fr-FR" dirty="0"/>
              <a:t> »)</a:t>
            </a:r>
          </a:p>
          <a:p>
            <a:pPr>
              <a:lnSpc>
                <a:spcPct val="150000"/>
              </a:lnSpc>
            </a:pPr>
            <a:r>
              <a:rPr lang="fr-FR" dirty="0"/>
              <a:t>Recherche étiologique prospective nécessaire</a:t>
            </a:r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BEF77A8-7E85-4DD6-B890-ACEBA093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864096"/>
          </a:xfrm>
        </p:spPr>
        <p:txBody>
          <a:bodyPr/>
          <a:lstStyle/>
          <a:p>
            <a:pPr algn="ctr"/>
            <a:r>
              <a:rPr lang="fr-FR" sz="3200" dirty="0"/>
              <a:t>Etiologie du EM/SFC (2)</a:t>
            </a:r>
            <a:endParaRPr lang="fr-BE" sz="3200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D2B8A377-42DE-4BBB-BB83-C73F94917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1307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D0DB0-F419-4CBC-87F5-74CA7CDE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Pathogénèse / physiopathologie EM/SFC (1)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095A98-E241-4262-9822-5D94B4FD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Dérèglement biologique complexe qui trouve son origine au niveau des différents systèmes organiques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Système immunitaire (activité anormale des cytokines…)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Système nerveux autonome (déséquilibre de la thermorégulation et de la physiologie de stress)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Système nerveux central (sensibilisation centrale…)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Dysfonctionnement </a:t>
            </a:r>
            <a:r>
              <a:rPr lang="fr-FR" dirty="0" err="1"/>
              <a:t>mitochrondrial</a:t>
            </a:r>
            <a:r>
              <a:rPr lang="fr-FR" dirty="0"/>
              <a:t>, …</a:t>
            </a:r>
            <a:endParaRPr lang="fr-BE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07B4F97E-8307-4BB3-9F5A-E5C41F819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41992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0C1ABE-F000-4625-A2D3-0D097FB02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Processus inflammatoires anormaux  dans le SNC (au niveau microglie)</a:t>
            </a:r>
          </a:p>
          <a:p>
            <a:r>
              <a:rPr lang="fr-FR" dirty="0"/>
              <a:t>La neuro-inflammation n’est pas spécifique à l’EM/SFC</a:t>
            </a:r>
          </a:p>
          <a:p>
            <a:r>
              <a:rPr lang="fr-FR" dirty="0"/>
              <a:t>Crash dans le système de stress neurobiologique (charge allostatique)</a:t>
            </a:r>
            <a:br>
              <a:rPr lang="fr-FR" dirty="0"/>
            </a:br>
            <a:br>
              <a:rPr lang="fr-FR" dirty="0"/>
            </a:br>
            <a:r>
              <a:rPr lang="fr-FR" dirty="0">
                <a:solidFill>
                  <a:schemeClr val="accent3"/>
                </a:solidFill>
                <a:sym typeface="Wingdings" panose="05000000000000000000" pitchFamily="2" charset="2"/>
              </a:rPr>
              <a:t> trop peu d’études prospectives ont été réalisées </a:t>
            </a:r>
            <a:br>
              <a:rPr lang="fr-FR" dirty="0">
                <a:solidFill>
                  <a:schemeClr val="accent3"/>
                </a:solidFill>
                <a:sym typeface="Wingdings" panose="05000000000000000000" pitchFamily="2" charset="2"/>
              </a:rPr>
            </a:br>
            <a:r>
              <a:rPr lang="fr-FR" dirty="0">
                <a:solidFill>
                  <a:schemeClr val="accent3"/>
                </a:solidFill>
                <a:sym typeface="Wingdings" panose="05000000000000000000" pitchFamily="2" charset="2"/>
              </a:rPr>
              <a:t>pour permettre d’associer la validité des résultats rétrospectifs et tirer des conclusions causales « solides »</a:t>
            </a:r>
            <a:endParaRPr lang="fr-BE" dirty="0">
              <a:solidFill>
                <a:schemeClr val="accent3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20877D0-396D-42E8-957C-76BAB051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pPr algn="ctr"/>
            <a:r>
              <a:rPr lang="fr-FR" sz="3200" dirty="0"/>
              <a:t>Pathogénèse / physiopathologie EM/SFC (2)</a:t>
            </a:r>
            <a:endParaRPr lang="fr-BE" sz="3200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12C00D1A-56FC-4366-946C-2CF87AA6D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0492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CD18D3-CD0F-48DF-870D-002AB87A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4" y="1373519"/>
            <a:ext cx="8784976" cy="28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CD0EF4-B072-4ACE-BF2D-79333643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8" y="1050586"/>
            <a:ext cx="8887908" cy="48979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82452" y="43610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Symptoms</a:t>
            </a:r>
            <a:r>
              <a:rPr lang="fr-FR" sz="1400" dirty="0">
                <a:latin typeface="+mn-lt"/>
              </a:rPr>
              <a:t> and complaints to </a:t>
            </a:r>
            <a:r>
              <a:rPr lang="fr-FR" sz="1400" dirty="0" err="1">
                <a:latin typeface="+mn-lt"/>
              </a:rPr>
              <a:t>consider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when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taking</a:t>
            </a:r>
            <a:r>
              <a:rPr lang="fr-FR" sz="1400" dirty="0">
                <a:latin typeface="+mn-lt"/>
              </a:rPr>
              <a:t> a </a:t>
            </a:r>
            <a:r>
              <a:rPr lang="fr-FR" sz="1400" dirty="0" err="1">
                <a:latin typeface="+mn-lt"/>
              </a:rPr>
              <a:t>clinical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history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412CD7-8472-4683-89D2-4D07BC0F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775" y="260648"/>
            <a:ext cx="362063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82452" y="43610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Symptoms</a:t>
            </a:r>
            <a:r>
              <a:rPr lang="fr-FR" sz="1400" dirty="0">
                <a:latin typeface="+mn-lt"/>
              </a:rPr>
              <a:t> and complaints to </a:t>
            </a:r>
            <a:r>
              <a:rPr lang="fr-FR" sz="1400" dirty="0" err="1">
                <a:latin typeface="+mn-lt"/>
              </a:rPr>
              <a:t>consider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when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taking</a:t>
            </a:r>
            <a:r>
              <a:rPr lang="fr-FR" sz="1400" dirty="0">
                <a:latin typeface="+mn-lt"/>
              </a:rPr>
              <a:t> a </a:t>
            </a:r>
            <a:r>
              <a:rPr lang="fr-FR" sz="1400" dirty="0" err="1">
                <a:latin typeface="+mn-lt"/>
              </a:rPr>
              <a:t>clinical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history</a:t>
            </a:r>
            <a:endParaRPr lang="fr-BE" sz="1400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7337EE-54A3-4EB0-940F-C4AAE634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61494"/>
            <a:ext cx="8928992" cy="42370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26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82452" y="43610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Symptoms</a:t>
            </a:r>
            <a:r>
              <a:rPr lang="fr-FR" sz="1400" dirty="0">
                <a:latin typeface="+mn-lt"/>
              </a:rPr>
              <a:t> and complaints to </a:t>
            </a:r>
            <a:r>
              <a:rPr lang="fr-FR" sz="1400" dirty="0" err="1">
                <a:latin typeface="+mn-lt"/>
              </a:rPr>
              <a:t>consider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when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taking</a:t>
            </a:r>
            <a:r>
              <a:rPr lang="fr-FR" sz="1400" dirty="0">
                <a:latin typeface="+mn-lt"/>
              </a:rPr>
              <a:t> a </a:t>
            </a:r>
            <a:r>
              <a:rPr lang="fr-FR" sz="1400" dirty="0" err="1">
                <a:latin typeface="+mn-lt"/>
              </a:rPr>
              <a:t>clinical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history</a:t>
            </a:r>
            <a:endParaRPr lang="fr-BE" sz="1400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3B540E-CEF2-46CA-A6DD-E24AC3D2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897614"/>
            <a:ext cx="8928993" cy="51359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88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3ED94-E80C-46F8-B130-6A7F5B27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Diagnostic clinique de EM/SFC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85C5E2-B2F9-44AE-9927-3BFC2E41F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est important que le clinicien dans une perspective biopsychosociale essaie de dresser un tableau aussi complet que possible de la situation spécifique du patient.</a:t>
            </a:r>
          </a:p>
          <a:p>
            <a:r>
              <a:rPr lang="fr-FR" dirty="0"/>
              <a:t>Il est important de se concentrer fortement sur le fonctionnement quotidien du patient.</a:t>
            </a:r>
          </a:p>
          <a:p>
            <a:r>
              <a:rPr lang="fr-FR" dirty="0"/>
              <a:t>Ne pas attendre qu’un patient potentiel atteint d’EM/SFC répond à tous les critères diagnostiques formels avant de commencer un programme de soins.</a:t>
            </a:r>
            <a:endParaRPr lang="fr-BE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6343E5A7-7A40-4144-8FA7-FF009A04F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41568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307777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0B4702-EE74-4BA7-B546-A6D558FDB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87352"/>
            <a:ext cx="8964488" cy="55953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3536BA-030C-4697-9A26-41F5C36E3F9A}"/>
              </a:ext>
            </a:extLst>
          </p:cNvPr>
          <p:cNvSpPr txBox="1"/>
          <p:nvPr/>
        </p:nvSpPr>
        <p:spPr>
          <a:xfrm>
            <a:off x="323528" y="188640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Modified</a:t>
            </a:r>
            <a:r>
              <a:rPr lang="fr-FR" sz="1400" dirty="0">
                <a:latin typeface="+mn-lt"/>
              </a:rPr>
              <a:t>* CDC-1994 </a:t>
            </a:r>
            <a:r>
              <a:rPr lang="fr-FR" sz="1400" dirty="0" err="1">
                <a:latin typeface="+mn-lt"/>
              </a:rPr>
              <a:t>Criteria</a:t>
            </a:r>
            <a:r>
              <a:rPr lang="fr-FR" sz="1400" dirty="0">
                <a:latin typeface="+mn-lt"/>
              </a:rPr>
              <a:t> for the </a:t>
            </a:r>
            <a:r>
              <a:rPr lang="fr-FR" sz="1400" dirty="0" err="1">
                <a:latin typeface="+mn-lt"/>
              </a:rPr>
              <a:t>diagnosis</a:t>
            </a:r>
            <a:r>
              <a:rPr lang="fr-FR" sz="1400" dirty="0">
                <a:latin typeface="+mn-lt"/>
              </a:rPr>
              <a:t> of ME/CFS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7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238CA8-F3B9-4CF6-A876-149578F3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5252"/>
            <a:ext cx="8964488" cy="41097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ECB225-3912-4BC6-84F4-A4B17AC189F9}"/>
              </a:ext>
            </a:extLst>
          </p:cNvPr>
          <p:cNvSpPr txBox="1"/>
          <p:nvPr/>
        </p:nvSpPr>
        <p:spPr>
          <a:xfrm>
            <a:off x="395536" y="916957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Canadian Consensus </a:t>
            </a:r>
            <a:r>
              <a:rPr lang="fr-FR" sz="1400" dirty="0" err="1">
                <a:latin typeface="+mn-lt"/>
              </a:rPr>
              <a:t>Criteria</a:t>
            </a:r>
            <a:r>
              <a:rPr lang="fr-FR" sz="1400" dirty="0">
                <a:latin typeface="+mn-lt"/>
              </a:rPr>
              <a:t> for the </a:t>
            </a:r>
            <a:r>
              <a:rPr lang="fr-FR" sz="1400" dirty="0" err="1">
                <a:latin typeface="+mn-lt"/>
              </a:rPr>
              <a:t>diagnosis</a:t>
            </a:r>
            <a:r>
              <a:rPr lang="fr-FR" sz="1400" dirty="0">
                <a:latin typeface="+mn-lt"/>
              </a:rPr>
              <a:t> of ME/CFS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9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F1536A-B2DC-4A08-BD8E-FC77B230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16382"/>
            <a:ext cx="8964488" cy="28829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202DD98-E7EF-4787-B198-5BCB7280D227}"/>
              </a:ext>
            </a:extLst>
          </p:cNvPr>
          <p:cNvSpPr txBox="1"/>
          <p:nvPr/>
        </p:nvSpPr>
        <p:spPr>
          <a:xfrm>
            <a:off x="323528" y="144994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Institute of </a:t>
            </a:r>
            <a:r>
              <a:rPr lang="fr-FR" sz="1400" dirty="0" err="1">
                <a:latin typeface="+mn-lt"/>
              </a:rPr>
              <a:t>Medicine</a:t>
            </a:r>
            <a:r>
              <a:rPr lang="fr-FR" sz="1400" dirty="0">
                <a:latin typeface="+mn-lt"/>
              </a:rPr>
              <a:t> (IOM) </a:t>
            </a:r>
            <a:r>
              <a:rPr lang="fr-FR" sz="1400" dirty="0" err="1">
                <a:latin typeface="+mn-lt"/>
              </a:rPr>
              <a:t>criteria</a:t>
            </a:r>
            <a:r>
              <a:rPr lang="fr-FR" sz="1400" dirty="0">
                <a:latin typeface="+mn-lt"/>
              </a:rPr>
              <a:t> for the </a:t>
            </a:r>
            <a:r>
              <a:rPr lang="fr-FR" sz="1400" dirty="0" err="1">
                <a:latin typeface="+mn-lt"/>
              </a:rPr>
              <a:t>diagnosis</a:t>
            </a:r>
            <a:r>
              <a:rPr lang="fr-FR" sz="1400" dirty="0">
                <a:latin typeface="+mn-lt"/>
              </a:rPr>
              <a:t> of ME/CFS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5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0482F1-E3CD-401F-8CEC-FB91BAFA2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30559"/>
            <a:ext cx="9036496" cy="42474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B6A0A0-A88A-4912-BDB5-90C4A9358157}"/>
              </a:ext>
            </a:extLst>
          </p:cNvPr>
          <p:cNvSpPr txBox="1"/>
          <p:nvPr/>
        </p:nvSpPr>
        <p:spPr>
          <a:xfrm>
            <a:off x="467544" y="839506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Paediatric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diagnosis</a:t>
            </a:r>
            <a:r>
              <a:rPr lang="fr-FR" sz="1400" dirty="0">
                <a:latin typeface="+mn-lt"/>
              </a:rPr>
              <a:t> of ME/CFS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0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4E337-517B-4D86-ADB0-6757C59B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Outils de mesures de l’impact de l’EM/SFC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B80EE0-2C8E-4638-98E1-6F78A868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/>
              <a:t>Medical</a:t>
            </a:r>
            <a:r>
              <a:rPr lang="fr-FR" dirty="0"/>
              <a:t> </a:t>
            </a:r>
            <a:r>
              <a:rPr lang="fr-FR" dirty="0" err="1"/>
              <a:t>Outcomes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Short </a:t>
            </a:r>
            <a:r>
              <a:rPr lang="fr-FR" dirty="0" err="1"/>
              <a:t>Form</a:t>
            </a:r>
            <a:r>
              <a:rPr lang="fr-FR" dirty="0"/>
              <a:t> (MOS SF-36)</a:t>
            </a:r>
            <a:br>
              <a:rPr lang="fr-FR" dirty="0"/>
            </a:br>
            <a:r>
              <a:rPr lang="fr-FR" dirty="0"/>
              <a:t>--&gt; les sous-échelles « Fonctionnement physique » et « Santé générale » de SF-36 = meilleur indicateur d’une capacité fonctionnelle réduite (18 à 29 ans)</a:t>
            </a:r>
          </a:p>
          <a:p>
            <a:pPr>
              <a:lnSpc>
                <a:spcPct val="150000"/>
              </a:lnSpc>
            </a:pPr>
            <a:r>
              <a:rPr lang="fr-FR" dirty="0"/>
              <a:t>Classification internationale du fonctionnement, du handicap et de la santé (CIF)</a:t>
            </a:r>
            <a:endParaRPr lang="fr-BE" dirty="0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AAB52E03-6B95-4ED4-9477-E21902156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5868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23528" y="136525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Core</a:t>
            </a:r>
            <a:r>
              <a:rPr lang="fr-FR" sz="1400" dirty="0">
                <a:latin typeface="+mn-lt"/>
              </a:rPr>
              <a:t> and </a:t>
            </a:r>
            <a:r>
              <a:rPr lang="fr-FR" sz="1400" dirty="0" err="1">
                <a:latin typeface="+mn-lt"/>
              </a:rPr>
              <a:t>additional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assessments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that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may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be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recommended</a:t>
            </a:r>
            <a:r>
              <a:rPr lang="fr-FR" sz="1400" dirty="0">
                <a:latin typeface="+mn-lt"/>
              </a:rPr>
              <a:t> for ME/CFS </a:t>
            </a:r>
            <a:r>
              <a:rPr lang="fr-FR" sz="1400" dirty="0" err="1">
                <a:latin typeface="+mn-lt"/>
              </a:rPr>
              <a:t>secondary</a:t>
            </a:r>
            <a:r>
              <a:rPr lang="fr-FR" sz="1400" dirty="0">
                <a:latin typeface="+mn-lt"/>
              </a:rPr>
              <a:t> care services</a:t>
            </a:r>
            <a:endParaRPr lang="fr-BE" sz="14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60561D-9652-426F-835C-953FE3676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44302"/>
            <a:ext cx="4536504" cy="57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18958" cy="530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0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AD2CD-D863-4F51-88CA-D8E1352F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66184"/>
            <a:ext cx="8784976" cy="504056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« Pour l’individu des sociétés occidentales, </a:t>
            </a:r>
            <a:br>
              <a:rPr lang="fr-FR" dirty="0"/>
            </a:br>
            <a:r>
              <a:rPr lang="fr-FR" dirty="0"/>
              <a:t>le désir d’autonomie accru rend toujours </a:t>
            </a:r>
            <a:br>
              <a:rPr lang="fr-FR" dirty="0"/>
            </a:br>
            <a:r>
              <a:rPr lang="fr-FR" dirty="0"/>
              <a:t>plus difficile à vivre tout ce qui le contraint et l’entrave.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Les XX et XXIe siècles montrent une irrépressible extension du domaine de la fatigue.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Les épuisements se sont étendus du lieu du travail</a:t>
            </a:r>
            <a:br>
              <a:rPr lang="fr-FR" dirty="0"/>
            </a:br>
            <a:r>
              <a:rPr lang="fr-FR" dirty="0"/>
              <a:t>au foyer et à la vie quotidienne».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39F798-670D-4BD3-BB6B-1C42BD504A11}"/>
              </a:ext>
            </a:extLst>
          </p:cNvPr>
          <p:cNvSpPr txBox="1"/>
          <p:nvPr/>
        </p:nvSpPr>
        <p:spPr>
          <a:xfrm>
            <a:off x="6876256" y="5706744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Georges Vigarello</a:t>
            </a:r>
            <a:endParaRPr lang="fr-BE" i="1" dirty="0">
              <a:latin typeface="+mn-lt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4D2B0B33-0F05-4C2B-A414-34467CEB1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4372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FA1184-2AD6-4BC9-8CD3-8B01B546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78" y="1484784"/>
            <a:ext cx="8735644" cy="3029373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E270C9B9-1A50-4928-A24F-0F5334CA8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8418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82452" y="1157367"/>
            <a:ext cx="8005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Examples</a:t>
            </a:r>
            <a:r>
              <a:rPr lang="fr-FR" sz="1400" dirty="0">
                <a:latin typeface="+mn-lt"/>
              </a:rPr>
              <a:t> of </a:t>
            </a:r>
            <a:r>
              <a:rPr lang="fr-FR" sz="1400" dirty="0" err="1">
                <a:latin typeface="+mn-lt"/>
              </a:rPr>
              <a:t>criteria</a:t>
            </a:r>
            <a:r>
              <a:rPr lang="fr-FR" sz="1400" dirty="0">
                <a:latin typeface="+mn-lt"/>
              </a:rPr>
              <a:t> for </a:t>
            </a:r>
            <a:r>
              <a:rPr lang="fr-FR" sz="1400" dirty="0" err="1">
                <a:latin typeface="+mn-lt"/>
              </a:rPr>
              <a:t>referral</a:t>
            </a:r>
            <a:r>
              <a:rPr lang="fr-FR" sz="1400" dirty="0">
                <a:latin typeface="+mn-lt"/>
              </a:rPr>
              <a:t> to </a:t>
            </a:r>
            <a:r>
              <a:rPr lang="fr-FR" sz="1400" dirty="0" err="1">
                <a:latin typeface="+mn-lt"/>
              </a:rPr>
              <a:t>secondary</a:t>
            </a:r>
            <a:r>
              <a:rPr lang="fr-FR" sz="1400" dirty="0">
                <a:latin typeface="+mn-lt"/>
              </a:rPr>
              <a:t> services </a:t>
            </a:r>
            <a:r>
              <a:rPr lang="fr-FR" sz="1400" dirty="0" err="1">
                <a:latin typeface="+mn-lt"/>
              </a:rPr>
              <a:t>caring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from</a:t>
            </a:r>
            <a:r>
              <a:rPr lang="fr-FR" sz="1400" dirty="0">
                <a:latin typeface="+mn-lt"/>
              </a:rPr>
              <a:t> people </a:t>
            </a:r>
            <a:r>
              <a:rPr lang="fr-FR" sz="1400" dirty="0" err="1">
                <a:latin typeface="+mn-lt"/>
              </a:rPr>
              <a:t>with</a:t>
            </a:r>
            <a:r>
              <a:rPr lang="fr-FR" sz="1400" dirty="0">
                <a:latin typeface="+mn-lt"/>
              </a:rPr>
              <a:t> ME/CFS</a:t>
            </a:r>
            <a:endParaRPr lang="fr-BE" sz="1400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612C04-5470-4361-AD46-962EB3AE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824"/>
            <a:ext cx="9144000" cy="21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107504" y="98048"/>
            <a:ext cx="884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n-lt"/>
              </a:rPr>
              <a:t>List of </a:t>
            </a:r>
            <a:r>
              <a:rPr lang="fr-FR" sz="1200" dirty="0" err="1">
                <a:latin typeface="+mn-lt"/>
              </a:rPr>
              <a:t>diseases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where</a:t>
            </a:r>
            <a:r>
              <a:rPr lang="fr-FR" sz="1200" dirty="0">
                <a:latin typeface="+mn-lt"/>
              </a:rPr>
              <a:t> fatigue </a:t>
            </a:r>
            <a:r>
              <a:rPr lang="fr-FR" sz="1200" dirty="0" err="1">
                <a:latin typeface="+mn-lt"/>
              </a:rPr>
              <a:t>may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be</a:t>
            </a:r>
            <a:r>
              <a:rPr lang="fr-FR" sz="1200" dirty="0">
                <a:latin typeface="+mn-lt"/>
              </a:rPr>
              <a:t> a </a:t>
            </a:r>
            <a:r>
              <a:rPr lang="fr-FR" sz="1200" dirty="0" err="1">
                <a:latin typeface="+mn-lt"/>
              </a:rPr>
              <a:t>prominent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feature</a:t>
            </a:r>
            <a:r>
              <a:rPr lang="fr-FR" sz="1200" dirty="0">
                <a:latin typeface="+mn-lt"/>
              </a:rPr>
              <a:t>, </a:t>
            </a:r>
            <a:r>
              <a:rPr lang="fr-FR" sz="1200" dirty="0" err="1">
                <a:latin typeface="+mn-lt"/>
              </a:rPr>
              <a:t>which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may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preclude</a:t>
            </a:r>
            <a:r>
              <a:rPr lang="fr-FR" sz="1200" dirty="0">
                <a:latin typeface="+mn-lt"/>
              </a:rPr>
              <a:t> a </a:t>
            </a:r>
            <a:r>
              <a:rPr lang="fr-FR" sz="1200" dirty="0" err="1">
                <a:latin typeface="+mn-lt"/>
              </a:rPr>
              <a:t>diagnosis</a:t>
            </a:r>
            <a:r>
              <a:rPr lang="fr-FR" sz="1200" dirty="0">
                <a:latin typeface="+mn-lt"/>
              </a:rPr>
              <a:t> of ME/CFS if the </a:t>
            </a:r>
            <a:r>
              <a:rPr lang="fr-FR" sz="1200" dirty="0" err="1">
                <a:latin typeface="+mn-lt"/>
              </a:rPr>
              <a:t>disease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largely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explains</a:t>
            </a:r>
            <a:r>
              <a:rPr lang="fr-FR" sz="1200" dirty="0">
                <a:latin typeface="+mn-lt"/>
              </a:rPr>
              <a:t> the </a:t>
            </a:r>
            <a:r>
              <a:rPr lang="fr-FR" sz="1200" dirty="0" err="1">
                <a:latin typeface="+mn-lt"/>
              </a:rPr>
              <a:t>symptoms</a:t>
            </a:r>
            <a:r>
              <a:rPr lang="fr-FR" sz="1200" dirty="0">
                <a:latin typeface="+mn-lt"/>
              </a:rPr>
              <a:t>. </a:t>
            </a:r>
            <a:r>
              <a:rPr lang="fr-FR" sz="1200" dirty="0" err="1">
                <a:latin typeface="+mn-lt"/>
              </a:rPr>
              <a:t>They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may</a:t>
            </a:r>
            <a:r>
              <a:rPr lang="fr-FR" sz="1200" dirty="0">
                <a:latin typeface="+mn-lt"/>
              </a:rPr>
              <a:t>, </a:t>
            </a:r>
            <a:r>
              <a:rPr lang="fr-FR" sz="1200" dirty="0" err="1">
                <a:latin typeface="+mn-lt"/>
              </a:rPr>
              <a:t>however</a:t>
            </a:r>
            <a:r>
              <a:rPr lang="fr-FR" sz="1200" dirty="0">
                <a:latin typeface="+mn-lt"/>
              </a:rPr>
              <a:t>, </a:t>
            </a:r>
            <a:r>
              <a:rPr lang="fr-FR" sz="1200" dirty="0" err="1">
                <a:latin typeface="+mn-lt"/>
              </a:rPr>
              <a:t>be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co-morbidities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with</a:t>
            </a:r>
            <a:r>
              <a:rPr lang="fr-FR" sz="1200" dirty="0">
                <a:latin typeface="+mn-lt"/>
              </a:rPr>
              <a:t> ME/CFS if </a:t>
            </a:r>
            <a:r>
              <a:rPr lang="fr-FR" sz="1200" dirty="0" err="1">
                <a:latin typeface="+mn-lt"/>
              </a:rPr>
              <a:t>they</a:t>
            </a:r>
            <a:r>
              <a:rPr lang="fr-FR" sz="1200" dirty="0">
                <a:latin typeface="+mn-lt"/>
              </a:rPr>
              <a:t> do not </a:t>
            </a:r>
            <a:r>
              <a:rPr lang="fr-FR" sz="1200" dirty="0" err="1">
                <a:latin typeface="+mn-lt"/>
              </a:rPr>
              <a:t>fully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explain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symptoms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characteristic</a:t>
            </a:r>
            <a:r>
              <a:rPr lang="fr-FR" sz="1200" dirty="0">
                <a:latin typeface="+mn-lt"/>
              </a:rPr>
              <a:t> of ME/CFS (</a:t>
            </a:r>
            <a:r>
              <a:rPr lang="fr-FR" sz="1200" dirty="0" err="1">
                <a:latin typeface="+mn-lt"/>
              </a:rPr>
              <a:t>including</a:t>
            </a:r>
            <a:r>
              <a:rPr lang="fr-FR" sz="1200" dirty="0">
                <a:latin typeface="+mn-lt"/>
              </a:rPr>
              <a:t> fatigue, cognitive complains, </a:t>
            </a:r>
            <a:r>
              <a:rPr lang="fr-FR" sz="1200" dirty="0" err="1">
                <a:latin typeface="+mn-lt"/>
              </a:rPr>
              <a:t>sleep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dysfunction</a:t>
            </a:r>
            <a:r>
              <a:rPr lang="fr-FR" sz="1200" dirty="0">
                <a:latin typeface="+mn-lt"/>
              </a:rPr>
              <a:t>, PEM)</a:t>
            </a:r>
            <a:endParaRPr lang="fr-BE" sz="12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ADBF81-9FE5-4ADB-8E92-5BC49EC82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309"/>
            <a:ext cx="9144000" cy="54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899592" y="528935"/>
            <a:ext cx="3362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Multi-</a:t>
            </a:r>
            <a:r>
              <a:rPr lang="fr-FR" sz="1400" dirty="0" err="1">
                <a:latin typeface="+mn-lt"/>
              </a:rPr>
              <a:t>sectoral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approach</a:t>
            </a:r>
            <a:r>
              <a:rPr lang="fr-FR" sz="1400" dirty="0">
                <a:latin typeface="+mn-lt"/>
              </a:rPr>
              <a:t> to ME/CFS</a:t>
            </a:r>
            <a:endParaRPr lang="fr-BE" sz="1400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AAA0B3-05C8-46EA-9642-5DD8D5A1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08" y="1124744"/>
            <a:ext cx="7864334" cy="44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187828" y="1460240"/>
            <a:ext cx="4744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Co-</a:t>
            </a:r>
            <a:r>
              <a:rPr lang="fr-FR" sz="1400" dirty="0" err="1">
                <a:latin typeface="+mn-lt"/>
              </a:rPr>
              <a:t>morbid</a:t>
            </a:r>
            <a:r>
              <a:rPr lang="fr-FR" sz="1400" dirty="0">
                <a:latin typeface="+mn-lt"/>
              </a:rPr>
              <a:t> conditions </a:t>
            </a:r>
            <a:r>
              <a:rPr lang="fr-FR" sz="1400" dirty="0" err="1">
                <a:latin typeface="+mn-lt"/>
              </a:rPr>
              <a:t>which</a:t>
            </a:r>
            <a:r>
              <a:rPr lang="fr-FR" sz="1400" dirty="0">
                <a:latin typeface="+mn-lt"/>
              </a:rPr>
              <a:t> do not </a:t>
            </a:r>
            <a:r>
              <a:rPr lang="fr-FR" sz="1400" dirty="0" err="1">
                <a:latin typeface="+mn-lt"/>
              </a:rPr>
              <a:t>exclude</a:t>
            </a:r>
            <a:r>
              <a:rPr lang="fr-FR" sz="1400" dirty="0">
                <a:latin typeface="+mn-lt"/>
              </a:rPr>
              <a:t> ME/CFS </a:t>
            </a:r>
            <a:r>
              <a:rPr lang="fr-FR" sz="1400" dirty="0" err="1">
                <a:latin typeface="+mn-lt"/>
              </a:rPr>
              <a:t>diagnosis</a:t>
            </a:r>
            <a:endParaRPr lang="fr-BE" sz="14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D70BCE-FAAF-417C-98F2-40D3772E8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0419"/>
            <a:ext cx="9144000" cy="30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62F160-9BD5-4BE4-B3C0-44FADCED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620688"/>
            <a:ext cx="7956376" cy="313377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AEC99DC-412C-4B33-8DEB-5F63C4F255F2}"/>
              </a:ext>
            </a:extLst>
          </p:cNvPr>
          <p:cNvGrpSpPr/>
          <p:nvPr/>
        </p:nvGrpSpPr>
        <p:grpSpPr>
          <a:xfrm>
            <a:off x="467544" y="4365104"/>
            <a:ext cx="8550188" cy="813896"/>
            <a:chOff x="467544" y="4365104"/>
            <a:chExt cx="8550188" cy="81389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E0314B-242C-44D3-AB1A-732E012A7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47"/>
            <a:stretch/>
          </p:blipFill>
          <p:spPr>
            <a:xfrm>
              <a:off x="467544" y="4437112"/>
              <a:ext cx="8550188" cy="74188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AE281D-6D8B-40BF-AAB4-A75BB646984C}"/>
                </a:ext>
              </a:extLst>
            </p:cNvPr>
            <p:cNvSpPr/>
            <p:nvPr/>
          </p:nvSpPr>
          <p:spPr>
            <a:xfrm>
              <a:off x="593812" y="4365104"/>
              <a:ext cx="88184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24160C58-5316-45E1-9652-03A6D7D07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3006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 descr="C:\Users\00214317\Pictures\MP Navigator EX\2020_11_23\IMG_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26020" r="24987" b="27144"/>
          <a:stretch/>
        </p:blipFill>
        <p:spPr bwMode="auto">
          <a:xfrm>
            <a:off x="1907704" y="332653"/>
            <a:ext cx="5050343" cy="547261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2159" y="5903356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1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Expertise collective Inserm - Fibromyalgie </a:t>
            </a:r>
          </a:p>
        </p:txBody>
      </p:sp>
    </p:spTree>
    <p:extLst>
      <p:ext uri="{BB962C8B-B14F-4D97-AF65-F5344CB8AC3E}">
        <p14:creationId xmlns:p14="http://schemas.microsoft.com/office/powerpoint/2010/main" val="35617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-108520" y="1556792"/>
            <a:ext cx="9144000" cy="2124238"/>
          </a:xfrm>
        </p:spPr>
        <p:txBody>
          <a:bodyPr/>
          <a:lstStyle/>
          <a:p>
            <a:r>
              <a:rPr lang="fr-BE" sz="2800" dirty="0"/>
              <a:t>Fibromyalgie : </a:t>
            </a:r>
            <a:br>
              <a:rPr lang="fr-BE" sz="2800" dirty="0"/>
            </a:br>
            <a:r>
              <a:rPr lang="fr-BE" sz="2800" dirty="0"/>
              <a:t>que peut-on retenir de l'expertise collective de l’INSERM </a:t>
            </a:r>
            <a:br>
              <a:rPr lang="fr-BE" sz="2800" dirty="0"/>
            </a:br>
            <a:r>
              <a:rPr lang="fr-BE" sz="2800" dirty="0"/>
              <a:t>sur la fibromyalgie ?</a:t>
            </a:r>
            <a:br>
              <a:rPr lang="fr-BE" sz="2800" dirty="0"/>
            </a:b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8788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260648"/>
            <a:ext cx="3948939" cy="5678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72808" cy="432048"/>
          </a:xfrm>
        </p:spPr>
        <p:txBody>
          <a:bodyPr/>
          <a:lstStyle/>
          <a:p>
            <a:pPr algn="ctr"/>
            <a:r>
              <a:rPr lang="fr-BE" sz="2000"/>
              <a:t>Expertise collective INSERM – Fibromyalgie - 2020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4104456" cy="559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8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C37A21-17CD-4698-990E-0B20C718E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04056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« La pandémie, plus que jamais, met en évidence </a:t>
            </a:r>
            <a:br>
              <a:rPr lang="fr-FR" dirty="0"/>
            </a:br>
            <a:r>
              <a:rPr lang="fr-FR" dirty="0"/>
              <a:t>ce que les décennies précédentes avaient suggéré sur la fatigue, sa personnalisation, sa complexité ».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FC6A8C-8360-4BA9-857D-63EBA1E7D1EE}"/>
              </a:ext>
            </a:extLst>
          </p:cNvPr>
          <p:cNvSpPr txBox="1"/>
          <p:nvPr/>
        </p:nvSpPr>
        <p:spPr>
          <a:xfrm>
            <a:off x="5436096" y="4293096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Georges Vigarello</a:t>
            </a:r>
            <a:endParaRPr lang="fr-BE" i="1" dirty="0">
              <a:latin typeface="+mn-lt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32414C1E-414D-40F1-BE98-CFD34F6F2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20336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2465"/>
            <a:ext cx="5730974" cy="5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sq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"/>
          <a:stretch>
            <a:fillRect/>
          </a:stretch>
        </p:blipFill>
        <p:spPr>
          <a:xfrm>
            <a:off x="2243138" y="116632"/>
            <a:ext cx="4686300" cy="5953125"/>
          </a:xfrm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275856" y="5949280"/>
            <a:ext cx="27414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BE" altLang="fr-FR" sz="1200" i="1">
                <a:solidFill>
                  <a:srgbClr val="1C1C1C"/>
                </a:solidFill>
              </a:rPr>
              <a:t>La colonne brisée, 1944 - Frida Kahlo</a:t>
            </a:r>
          </a:p>
        </p:txBody>
      </p:sp>
    </p:spTree>
    <p:extLst>
      <p:ext uri="{BB962C8B-B14F-4D97-AF65-F5344CB8AC3E}">
        <p14:creationId xmlns:p14="http://schemas.microsoft.com/office/powerpoint/2010/main" val="2660577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1C4E437-F9CA-4552-B44D-04A8C732F5E5}"/>
              </a:ext>
            </a:extLst>
          </p:cNvPr>
          <p:cNvGrpSpPr/>
          <p:nvPr/>
        </p:nvGrpSpPr>
        <p:grpSpPr>
          <a:xfrm>
            <a:off x="1403648" y="455612"/>
            <a:ext cx="7159327" cy="6208713"/>
            <a:chOff x="1403648" y="455612"/>
            <a:chExt cx="7159327" cy="6208713"/>
          </a:xfrm>
        </p:grpSpPr>
        <p:grpSp>
          <p:nvGrpSpPr>
            <p:cNvPr id="26626" name="Groupe 38"/>
            <p:cNvGrpSpPr>
              <a:grpSpLocks/>
            </p:cNvGrpSpPr>
            <p:nvPr/>
          </p:nvGrpSpPr>
          <p:grpSpPr bwMode="auto">
            <a:xfrm>
              <a:off x="1403648" y="455612"/>
              <a:ext cx="6996956" cy="6023938"/>
              <a:chOff x="1429124" y="437571"/>
              <a:chExt cx="6827515" cy="5850622"/>
            </a:xfrm>
          </p:grpSpPr>
          <p:sp>
            <p:nvSpPr>
              <p:cNvPr id="2" name="object 2"/>
              <p:cNvSpPr txBox="1"/>
              <p:nvPr/>
            </p:nvSpPr>
            <p:spPr>
              <a:xfrm>
                <a:off x="5316728" y="1828407"/>
                <a:ext cx="1909672" cy="185763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1135">
                  <a:defRPr/>
                </a:pPr>
                <a:r>
                  <a:rPr sz="1200" dirty="0">
                    <a:latin typeface="Calibri"/>
                    <a:cs typeface="Calibri"/>
                  </a:rPr>
                  <a:t>Doul</a:t>
                </a:r>
                <a:r>
                  <a:rPr sz="1200" spc="-4" dirty="0">
                    <a:latin typeface="Calibri"/>
                    <a:cs typeface="Calibri"/>
                  </a:rPr>
                  <a:t>eu</a:t>
                </a:r>
                <a:r>
                  <a:rPr sz="1200" dirty="0">
                    <a:latin typeface="Calibri"/>
                    <a:cs typeface="Calibri"/>
                  </a:rPr>
                  <a:t>r ch</a:t>
                </a:r>
                <a:r>
                  <a:rPr sz="1200" spc="-26" dirty="0">
                    <a:latin typeface="Calibri"/>
                    <a:cs typeface="Calibri"/>
                  </a:rPr>
                  <a:t>r</a:t>
                </a:r>
                <a:r>
                  <a:rPr sz="1200" spc="-4" dirty="0">
                    <a:latin typeface="Calibri"/>
                    <a:cs typeface="Calibri"/>
                  </a:rPr>
                  <a:t>o</a:t>
                </a:r>
                <a:r>
                  <a:rPr sz="1200" dirty="0">
                    <a:latin typeface="Calibri"/>
                    <a:cs typeface="Calibri"/>
                  </a:rPr>
                  <a:t>niqu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r>
                  <a:rPr sz="1200" spc="-4" dirty="0">
                    <a:latin typeface="Calibri"/>
                    <a:cs typeface="Calibri"/>
                  </a:rPr>
                  <a:t> </a:t>
                </a:r>
                <a:r>
                  <a:rPr sz="1200" spc="-22" dirty="0">
                    <a:latin typeface="Calibri"/>
                    <a:cs typeface="Calibri"/>
                  </a:rPr>
                  <a:t>c</a:t>
                </a:r>
                <a:r>
                  <a:rPr sz="1200" dirty="0">
                    <a:latin typeface="Calibri"/>
                    <a:cs typeface="Calibri"/>
                  </a:rPr>
                  <a:t>an</a:t>
                </a:r>
                <a:r>
                  <a:rPr sz="1200" spc="-9" dirty="0">
                    <a:latin typeface="Calibri"/>
                    <a:cs typeface="Calibri"/>
                  </a:rPr>
                  <a:t>cé</a:t>
                </a:r>
                <a:r>
                  <a:rPr sz="1200" spc="-22" dirty="0">
                    <a:latin typeface="Calibri"/>
                    <a:cs typeface="Calibri"/>
                  </a:rPr>
                  <a:t>r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r>
                  <a:rPr sz="1200" dirty="0">
                    <a:latin typeface="Calibri"/>
                    <a:cs typeface="Calibri"/>
                  </a:rPr>
                  <a:t>us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26629" name="object 3"/>
              <p:cNvSpPr txBox="1">
                <a:spLocks noChangeArrowheads="1"/>
              </p:cNvSpPr>
              <p:nvPr/>
            </p:nvSpPr>
            <p:spPr bwMode="auto">
              <a:xfrm>
                <a:off x="5219895" y="2550816"/>
                <a:ext cx="2044603" cy="381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1113" indent="388938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1000"/>
                  </a:lnSpc>
                </a:pPr>
                <a:r>
                  <a:rPr lang="fr-FR" altLang="fr-FR" sz="12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 post- chirurgicale ou post-traumatique</a:t>
                </a:r>
              </a:p>
            </p:txBody>
          </p:sp>
          <p:sp>
            <p:nvSpPr>
              <p:cNvPr id="4" name="object 4"/>
              <p:cNvSpPr txBox="1"/>
              <p:nvPr/>
            </p:nvSpPr>
            <p:spPr>
              <a:xfrm>
                <a:off x="5132587" y="3459594"/>
                <a:ext cx="2131911" cy="18576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1135">
                  <a:defRPr/>
                </a:pPr>
                <a:r>
                  <a:rPr sz="1200" dirty="0">
                    <a:latin typeface="Calibri"/>
                    <a:cs typeface="Calibri"/>
                  </a:rPr>
                  <a:t>Doul</a:t>
                </a:r>
                <a:r>
                  <a:rPr sz="1200" spc="-4" dirty="0">
                    <a:latin typeface="Calibri"/>
                    <a:cs typeface="Calibri"/>
                  </a:rPr>
                  <a:t>eu</a:t>
                </a:r>
                <a:r>
                  <a:rPr sz="1200" dirty="0">
                    <a:latin typeface="Calibri"/>
                    <a:cs typeface="Calibri"/>
                  </a:rPr>
                  <a:t>r ch</a:t>
                </a:r>
                <a:r>
                  <a:rPr sz="1200" spc="-26" dirty="0">
                    <a:latin typeface="Calibri"/>
                    <a:cs typeface="Calibri"/>
                  </a:rPr>
                  <a:t>r</a:t>
                </a:r>
                <a:r>
                  <a:rPr sz="1200" spc="-4" dirty="0">
                    <a:latin typeface="Calibri"/>
                    <a:cs typeface="Calibri"/>
                  </a:rPr>
                  <a:t>o</a:t>
                </a:r>
                <a:r>
                  <a:rPr sz="1200" dirty="0">
                    <a:latin typeface="Calibri"/>
                    <a:cs typeface="Calibri"/>
                  </a:rPr>
                  <a:t>niqu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r>
                  <a:rPr sz="1200" spc="-4" dirty="0">
                    <a:latin typeface="Calibri"/>
                    <a:cs typeface="Calibri"/>
                  </a:rPr>
                  <a:t> </a:t>
                </a:r>
                <a:r>
                  <a:rPr sz="1200" dirty="0">
                    <a:latin typeface="Calibri"/>
                    <a:cs typeface="Calibri"/>
                  </a:rPr>
                  <a:t>n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r>
                  <a:rPr sz="1200" dirty="0">
                    <a:latin typeface="Calibri"/>
                    <a:cs typeface="Calibri"/>
                  </a:rPr>
                  <a:t>u</a:t>
                </a:r>
                <a:r>
                  <a:rPr sz="1200" spc="-26" dirty="0">
                    <a:latin typeface="Calibri"/>
                    <a:cs typeface="Calibri"/>
                  </a:rPr>
                  <a:t>r</a:t>
                </a:r>
                <a:r>
                  <a:rPr sz="1200" dirty="0">
                    <a:latin typeface="Calibri"/>
                    <a:cs typeface="Calibri"/>
                  </a:rPr>
                  <a:t>op</a:t>
                </a:r>
                <a:r>
                  <a:rPr sz="1200" spc="-13" dirty="0">
                    <a:latin typeface="Calibri"/>
                    <a:cs typeface="Calibri"/>
                  </a:rPr>
                  <a:t>a</a:t>
                </a:r>
                <a:r>
                  <a:rPr sz="1200" dirty="0">
                    <a:latin typeface="Calibri"/>
                    <a:cs typeface="Calibri"/>
                  </a:rPr>
                  <a:t>thiqu</a:t>
                </a:r>
                <a:r>
                  <a:rPr sz="1200" spc="-9" dirty="0">
                    <a:latin typeface="Calibri"/>
                    <a:cs typeface="Calibri"/>
                  </a:rPr>
                  <a:t>e</a:t>
                </a:r>
                <a:endParaRPr sz="1200" dirty="0">
                  <a:latin typeface="Calibri"/>
                  <a:cs typeface="Calibri"/>
                </a:endParaRPr>
              </a:p>
            </p:txBody>
          </p:sp>
          <p:sp>
            <p:nvSpPr>
              <p:cNvPr id="26631" name="object 5"/>
              <p:cNvSpPr>
                <a:spLocks noChangeArrowheads="1"/>
              </p:cNvSpPr>
              <p:nvPr/>
            </p:nvSpPr>
            <p:spPr bwMode="auto">
              <a:xfrm>
                <a:off x="3369319" y="437571"/>
                <a:ext cx="2455906" cy="667672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32" name="object 6"/>
              <p:cNvSpPr>
                <a:spLocks/>
              </p:cNvSpPr>
              <p:nvPr/>
            </p:nvSpPr>
            <p:spPr bwMode="auto">
              <a:xfrm>
                <a:off x="3425371" y="476301"/>
                <a:ext cx="2343014" cy="550369"/>
              </a:xfrm>
              <a:custGeom>
                <a:avLst/>
                <a:gdLst>
                  <a:gd name="T0" fmla="*/ 1929531 w 2740025"/>
                  <a:gd name="T1" fmla="*/ 0 h 606425"/>
                  <a:gd name="T2" fmla="*/ 71170 w 2740025"/>
                  <a:gd name="T3" fmla="*/ 54 h 606425"/>
                  <a:gd name="T4" fmla="*/ 41062 w 2740025"/>
                  <a:gd name="T5" fmla="*/ 8632 h 606425"/>
                  <a:gd name="T6" fmla="*/ 17376 w 2740025"/>
                  <a:gd name="T7" fmla="*/ 29589 h 606425"/>
                  <a:gd name="T8" fmla="*/ 2994 w 2740025"/>
                  <a:gd name="T9" fmla="*/ 59677 h 606425"/>
                  <a:gd name="T10" fmla="*/ 0 w 2740025"/>
                  <a:gd name="T11" fmla="*/ 83203 h 606425"/>
                  <a:gd name="T12" fmla="*/ 48 w 2740025"/>
                  <a:gd name="T13" fmla="*/ 419035 h 606425"/>
                  <a:gd name="T14" fmla="*/ 7663 w 2740025"/>
                  <a:gd name="T15" fmla="*/ 452949 h 606425"/>
                  <a:gd name="T16" fmla="*/ 26269 w 2740025"/>
                  <a:gd name="T17" fmla="*/ 479631 h 606425"/>
                  <a:gd name="T18" fmla="*/ 52978 w 2740025"/>
                  <a:gd name="T19" fmla="*/ 495832 h 606425"/>
                  <a:gd name="T20" fmla="*/ 73862 w 2740025"/>
                  <a:gd name="T21" fmla="*/ 499205 h 606425"/>
                  <a:gd name="T22" fmla="*/ 1932222 w 2740025"/>
                  <a:gd name="T23" fmla="*/ 499151 h 606425"/>
                  <a:gd name="T24" fmla="*/ 1962330 w 2740025"/>
                  <a:gd name="T25" fmla="*/ 490571 h 606425"/>
                  <a:gd name="T26" fmla="*/ 1986018 w 2740025"/>
                  <a:gd name="T27" fmla="*/ 469613 h 606425"/>
                  <a:gd name="T28" fmla="*/ 2000399 w 2740025"/>
                  <a:gd name="T29" fmla="*/ 439526 h 606425"/>
                  <a:gd name="T30" fmla="*/ 2003394 w 2740025"/>
                  <a:gd name="T31" fmla="*/ 416002 h 606425"/>
                  <a:gd name="T32" fmla="*/ 2003345 w 2740025"/>
                  <a:gd name="T33" fmla="*/ 80170 h 606425"/>
                  <a:gd name="T34" fmla="*/ 1995729 w 2740025"/>
                  <a:gd name="T35" fmla="*/ 46255 h 606425"/>
                  <a:gd name="T36" fmla="*/ 1977125 w 2740025"/>
                  <a:gd name="T37" fmla="*/ 19573 h 606425"/>
                  <a:gd name="T38" fmla="*/ 1950415 w 2740025"/>
                  <a:gd name="T39" fmla="*/ 3373 h 606425"/>
                  <a:gd name="T40" fmla="*/ 1929531 w 2740025"/>
                  <a:gd name="T41" fmla="*/ 0 h 6064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740025" h="606425">
                    <a:moveTo>
                      <a:pt x="2638827" y="0"/>
                    </a:moveTo>
                    <a:lnTo>
                      <a:pt x="97332" y="65"/>
                    </a:lnTo>
                    <a:lnTo>
                      <a:pt x="56157" y="10480"/>
                    </a:lnTo>
                    <a:lnTo>
                      <a:pt x="23763" y="35924"/>
                    </a:lnTo>
                    <a:lnTo>
                      <a:pt x="4094" y="72452"/>
                    </a:lnTo>
                    <a:lnTo>
                      <a:pt x="0" y="101014"/>
                    </a:lnTo>
                    <a:lnTo>
                      <a:pt x="65" y="508740"/>
                    </a:lnTo>
                    <a:lnTo>
                      <a:pt x="10480" y="549915"/>
                    </a:lnTo>
                    <a:lnTo>
                      <a:pt x="35925" y="582309"/>
                    </a:lnTo>
                    <a:lnTo>
                      <a:pt x="72453" y="601978"/>
                    </a:lnTo>
                    <a:lnTo>
                      <a:pt x="101014" y="606073"/>
                    </a:lnTo>
                    <a:lnTo>
                      <a:pt x="2642509" y="606007"/>
                    </a:lnTo>
                    <a:lnTo>
                      <a:pt x="2683684" y="595592"/>
                    </a:lnTo>
                    <a:lnTo>
                      <a:pt x="2716079" y="570147"/>
                    </a:lnTo>
                    <a:lnTo>
                      <a:pt x="2735747" y="533619"/>
                    </a:lnTo>
                    <a:lnTo>
                      <a:pt x="2739842" y="505058"/>
                    </a:lnTo>
                    <a:lnTo>
                      <a:pt x="2739776" y="97332"/>
                    </a:lnTo>
                    <a:lnTo>
                      <a:pt x="2729361" y="56157"/>
                    </a:lnTo>
                    <a:lnTo>
                      <a:pt x="2703917" y="23762"/>
                    </a:lnTo>
                    <a:lnTo>
                      <a:pt x="2667389" y="4094"/>
                    </a:lnTo>
                    <a:lnTo>
                      <a:pt x="2638827" y="0"/>
                    </a:lnTo>
                    <a:close/>
                  </a:path>
                </a:pathLst>
              </a:custGeom>
              <a:solidFill>
                <a:srgbClr val="F5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33" name="object 7"/>
              <p:cNvSpPr>
                <a:spLocks/>
              </p:cNvSpPr>
              <p:nvPr/>
            </p:nvSpPr>
            <p:spPr bwMode="auto">
              <a:xfrm>
                <a:off x="3414721" y="464539"/>
                <a:ext cx="2364191" cy="573421"/>
              </a:xfrm>
              <a:custGeom>
                <a:avLst/>
                <a:gdLst>
                  <a:gd name="T0" fmla="*/ 0 w 2764790"/>
                  <a:gd name="T1" fmla="*/ 93110 h 631825"/>
                  <a:gd name="T2" fmla="*/ 6339 w 2764790"/>
                  <a:gd name="T3" fmla="*/ 57405 h 631825"/>
                  <a:gd name="T4" fmla="*/ 24056 w 2764790"/>
                  <a:gd name="T5" fmla="*/ 27099 h 631825"/>
                  <a:gd name="T6" fmla="*/ 50945 w 2764790"/>
                  <a:gd name="T7" fmla="*/ 7152 h 631825"/>
                  <a:gd name="T8" fmla="*/ 82059 w 2764790"/>
                  <a:gd name="T9" fmla="*/ 0 h 631825"/>
                  <a:gd name="T10" fmla="*/ 1939461 w 2764790"/>
                  <a:gd name="T11" fmla="*/ 0 h 631825"/>
                  <a:gd name="T12" fmla="*/ 1970573 w 2764790"/>
                  <a:gd name="T13" fmla="*/ 7152 h 631825"/>
                  <a:gd name="T14" fmla="*/ 1997463 w 2764790"/>
                  <a:gd name="T15" fmla="*/ 27099 h 631825"/>
                  <a:gd name="T16" fmla="*/ 2015180 w 2764790"/>
                  <a:gd name="T17" fmla="*/ 57405 h 631825"/>
                  <a:gd name="T18" fmla="*/ 2021520 w 2764790"/>
                  <a:gd name="T19" fmla="*/ 93110 h 631825"/>
                  <a:gd name="T20" fmla="*/ 2021520 w 2764790"/>
                  <a:gd name="T21" fmla="*/ 427980 h 631825"/>
                  <a:gd name="T22" fmla="*/ 2015170 w 2764790"/>
                  <a:gd name="T23" fmla="*/ 463027 h 631825"/>
                  <a:gd name="T24" fmla="*/ 1997463 w 2764790"/>
                  <a:gd name="T25" fmla="*/ 493317 h 631825"/>
                  <a:gd name="T26" fmla="*/ 1970573 w 2764790"/>
                  <a:gd name="T27" fmla="*/ 513263 h 631825"/>
                  <a:gd name="T28" fmla="*/ 1939461 w 2764790"/>
                  <a:gd name="T29" fmla="*/ 520416 h 631825"/>
                  <a:gd name="T30" fmla="*/ 82059 w 2764790"/>
                  <a:gd name="T31" fmla="*/ 520416 h 631825"/>
                  <a:gd name="T32" fmla="*/ 50945 w 2764790"/>
                  <a:gd name="T33" fmla="*/ 513263 h 631825"/>
                  <a:gd name="T34" fmla="*/ 24056 w 2764790"/>
                  <a:gd name="T35" fmla="*/ 493317 h 631825"/>
                  <a:gd name="T36" fmla="*/ 6349 w 2764790"/>
                  <a:gd name="T37" fmla="*/ 463027 h 631825"/>
                  <a:gd name="T38" fmla="*/ 0 w 2764790"/>
                  <a:gd name="T39" fmla="*/ 427980 h 631825"/>
                  <a:gd name="T40" fmla="*/ 0 w 2764790"/>
                  <a:gd name="T41" fmla="*/ 93110 h 6318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764790" h="631825">
                    <a:moveTo>
                      <a:pt x="0" y="113042"/>
                    </a:moveTo>
                    <a:lnTo>
                      <a:pt x="8669" y="69694"/>
                    </a:lnTo>
                    <a:lnTo>
                      <a:pt x="32899" y="32900"/>
                    </a:lnTo>
                    <a:lnTo>
                      <a:pt x="69672" y="8683"/>
                    </a:lnTo>
                    <a:lnTo>
                      <a:pt x="112223" y="0"/>
                    </a:lnTo>
                    <a:lnTo>
                      <a:pt x="2652407" y="0"/>
                    </a:lnTo>
                    <a:lnTo>
                      <a:pt x="2694957" y="8683"/>
                    </a:lnTo>
                    <a:lnTo>
                      <a:pt x="2731731" y="32900"/>
                    </a:lnTo>
                    <a:lnTo>
                      <a:pt x="2755961" y="69694"/>
                    </a:lnTo>
                    <a:lnTo>
                      <a:pt x="2764631" y="113042"/>
                    </a:lnTo>
                    <a:lnTo>
                      <a:pt x="2764631" y="519601"/>
                    </a:lnTo>
                    <a:lnTo>
                      <a:pt x="2755947" y="562151"/>
                    </a:lnTo>
                    <a:lnTo>
                      <a:pt x="2731731" y="598925"/>
                    </a:lnTo>
                    <a:lnTo>
                      <a:pt x="2694957" y="623141"/>
                    </a:lnTo>
                    <a:lnTo>
                      <a:pt x="2652407" y="631825"/>
                    </a:lnTo>
                    <a:lnTo>
                      <a:pt x="112223" y="631825"/>
                    </a:lnTo>
                    <a:lnTo>
                      <a:pt x="69672" y="623141"/>
                    </a:lnTo>
                    <a:lnTo>
                      <a:pt x="32899" y="598925"/>
                    </a:lnTo>
                    <a:lnTo>
                      <a:pt x="8683" y="562151"/>
                    </a:lnTo>
                    <a:lnTo>
                      <a:pt x="0" y="519601"/>
                    </a:lnTo>
                    <a:lnTo>
                      <a:pt x="0" y="113042"/>
                    </a:lnTo>
                    <a:close/>
                  </a:path>
                </a:pathLst>
              </a:custGeom>
              <a:noFill/>
              <a:ln w="126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34" name="object 8"/>
              <p:cNvSpPr>
                <a:spLocks/>
              </p:cNvSpPr>
              <p:nvPr/>
            </p:nvSpPr>
            <p:spPr bwMode="auto">
              <a:xfrm>
                <a:off x="3436441" y="487591"/>
                <a:ext cx="2320752" cy="527317"/>
              </a:xfrm>
              <a:custGeom>
                <a:avLst/>
                <a:gdLst>
                  <a:gd name="T0" fmla="*/ 0 w 2713990"/>
                  <a:gd name="T1" fmla="*/ 74260 h 581025"/>
                  <a:gd name="T2" fmla="*/ 5268 w 2713990"/>
                  <a:gd name="T3" fmla="*/ 44585 h 581025"/>
                  <a:gd name="T4" fmla="*/ 18892 w 2713990"/>
                  <a:gd name="T5" fmla="*/ 21281 h 581025"/>
                  <a:gd name="T6" fmla="*/ 39596 w 2713990"/>
                  <a:gd name="T7" fmla="*/ 5923 h 581025"/>
                  <a:gd name="T8" fmla="*/ 65361 w 2713990"/>
                  <a:gd name="T9" fmla="*/ 0 h 581025"/>
                  <a:gd name="T10" fmla="*/ 1919012 w 2713990"/>
                  <a:gd name="T11" fmla="*/ 0 h 581025"/>
                  <a:gd name="T12" fmla="*/ 1944778 w 2713990"/>
                  <a:gd name="T13" fmla="*/ 5923 h 581025"/>
                  <a:gd name="T14" fmla="*/ 1965482 w 2713990"/>
                  <a:gd name="T15" fmla="*/ 21281 h 581025"/>
                  <a:gd name="T16" fmla="*/ 1979106 w 2713990"/>
                  <a:gd name="T17" fmla="*/ 44585 h 581025"/>
                  <a:gd name="T18" fmla="*/ 1984375 w 2713990"/>
                  <a:gd name="T19" fmla="*/ 74260 h 581025"/>
                  <a:gd name="T20" fmla="*/ 1984375 w 2713990"/>
                  <a:gd name="T21" fmla="*/ 404946 h 581025"/>
                  <a:gd name="T22" fmla="*/ 1979116 w 2713990"/>
                  <a:gd name="T23" fmla="*/ 433970 h 581025"/>
                  <a:gd name="T24" fmla="*/ 1965482 w 2713990"/>
                  <a:gd name="T25" fmla="*/ 457291 h 581025"/>
                  <a:gd name="T26" fmla="*/ 1944778 w 2713990"/>
                  <a:gd name="T27" fmla="*/ 472650 h 581025"/>
                  <a:gd name="T28" fmla="*/ 1919012 w 2713990"/>
                  <a:gd name="T29" fmla="*/ 478574 h 581025"/>
                  <a:gd name="T30" fmla="*/ 65361 w 2713990"/>
                  <a:gd name="T31" fmla="*/ 478574 h 581025"/>
                  <a:gd name="T32" fmla="*/ 39596 w 2713990"/>
                  <a:gd name="T33" fmla="*/ 472650 h 581025"/>
                  <a:gd name="T34" fmla="*/ 18892 w 2713990"/>
                  <a:gd name="T35" fmla="*/ 457291 h 581025"/>
                  <a:gd name="T36" fmla="*/ 5257 w 2713990"/>
                  <a:gd name="T37" fmla="*/ 433970 h 581025"/>
                  <a:gd name="T38" fmla="*/ 0 w 2713990"/>
                  <a:gd name="T39" fmla="*/ 404946 h 581025"/>
                  <a:gd name="T40" fmla="*/ 0 w 2713990"/>
                  <a:gd name="T41" fmla="*/ 74260 h 5810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713990" h="581025">
                    <a:moveTo>
                      <a:pt x="0" y="90157"/>
                    </a:moveTo>
                    <a:lnTo>
                      <a:pt x="7205" y="54130"/>
                    </a:lnTo>
                    <a:lnTo>
                      <a:pt x="25837" y="25837"/>
                    </a:lnTo>
                    <a:lnTo>
                      <a:pt x="54151" y="7191"/>
                    </a:lnTo>
                    <a:lnTo>
                      <a:pt x="89388" y="0"/>
                    </a:lnTo>
                    <a:lnTo>
                      <a:pt x="2624441" y="0"/>
                    </a:lnTo>
                    <a:lnTo>
                      <a:pt x="2659678" y="7191"/>
                    </a:lnTo>
                    <a:lnTo>
                      <a:pt x="2687993" y="25837"/>
                    </a:lnTo>
                    <a:lnTo>
                      <a:pt x="2706625" y="54130"/>
                    </a:lnTo>
                    <a:lnTo>
                      <a:pt x="2713831" y="90157"/>
                    </a:lnTo>
                    <a:lnTo>
                      <a:pt x="2713831" y="491635"/>
                    </a:lnTo>
                    <a:lnTo>
                      <a:pt x="2706639" y="526873"/>
                    </a:lnTo>
                    <a:lnTo>
                      <a:pt x="2687993" y="555187"/>
                    </a:lnTo>
                    <a:lnTo>
                      <a:pt x="2659678" y="573833"/>
                    </a:lnTo>
                    <a:lnTo>
                      <a:pt x="2624441" y="581025"/>
                    </a:lnTo>
                    <a:lnTo>
                      <a:pt x="89388" y="581025"/>
                    </a:lnTo>
                    <a:lnTo>
                      <a:pt x="54151" y="573833"/>
                    </a:lnTo>
                    <a:lnTo>
                      <a:pt x="25837" y="555187"/>
                    </a:lnTo>
                    <a:lnTo>
                      <a:pt x="7190" y="526873"/>
                    </a:lnTo>
                    <a:lnTo>
                      <a:pt x="0" y="491635"/>
                    </a:lnTo>
                    <a:lnTo>
                      <a:pt x="0" y="90157"/>
                    </a:lnTo>
                    <a:close/>
                  </a:path>
                </a:pathLst>
              </a:custGeom>
              <a:noFill/>
              <a:ln w="126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3734065" y="618570"/>
                <a:ext cx="1846176" cy="277850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1135">
                  <a:defRPr/>
                </a:pPr>
                <a:r>
                  <a:rPr sz="1800" b="1">
                    <a:solidFill>
                      <a:schemeClr val="accent1"/>
                    </a:solidFill>
                    <a:latin typeface="Calibri"/>
                    <a:cs typeface="Calibri"/>
                  </a:rPr>
                  <a:t>Doul</a:t>
                </a:r>
                <a:r>
                  <a:rPr sz="1800" b="1" spc="-4">
                    <a:solidFill>
                      <a:schemeClr val="accent1"/>
                    </a:solidFill>
                    <a:latin typeface="Calibri"/>
                    <a:cs typeface="Calibri"/>
                  </a:rPr>
                  <a:t>eu</a:t>
                </a:r>
                <a:r>
                  <a:rPr sz="1800" b="1">
                    <a:solidFill>
                      <a:schemeClr val="accent1"/>
                    </a:solidFill>
                    <a:latin typeface="Calibri"/>
                    <a:cs typeface="Calibri"/>
                  </a:rPr>
                  <a:t>r </a:t>
                </a:r>
                <a:r>
                  <a:rPr lang="fr-BE" sz="1800" b="1">
                    <a:solidFill>
                      <a:schemeClr val="accent1"/>
                    </a:solidFill>
                    <a:latin typeface="Calibri"/>
                    <a:cs typeface="Calibri"/>
                  </a:rPr>
                  <a:t>c</a:t>
                </a:r>
                <a:r>
                  <a:rPr sz="1800" b="1">
                    <a:solidFill>
                      <a:schemeClr val="accent1"/>
                    </a:solidFill>
                    <a:latin typeface="Calibri"/>
                    <a:cs typeface="Calibri"/>
                  </a:rPr>
                  <a:t>h</a:t>
                </a:r>
                <a:r>
                  <a:rPr sz="1800" b="1" spc="-39">
                    <a:solidFill>
                      <a:schemeClr val="accent1"/>
                    </a:solidFill>
                    <a:latin typeface="Calibri"/>
                    <a:cs typeface="Calibri"/>
                  </a:rPr>
                  <a:t>r</a:t>
                </a:r>
                <a:r>
                  <a:rPr sz="1800" b="1" spc="-4">
                    <a:solidFill>
                      <a:schemeClr val="accent1"/>
                    </a:solidFill>
                    <a:latin typeface="Calibri"/>
                    <a:cs typeface="Calibri"/>
                  </a:rPr>
                  <a:t>o</a:t>
                </a:r>
                <a:r>
                  <a:rPr sz="1800" b="1">
                    <a:solidFill>
                      <a:schemeClr val="accent1"/>
                    </a:solidFill>
                    <a:latin typeface="Calibri"/>
                    <a:cs typeface="Calibri"/>
                  </a:rPr>
                  <a:t>niqu</a:t>
                </a:r>
                <a:r>
                  <a:rPr sz="1800" b="1" spc="-9">
                    <a:solidFill>
                      <a:schemeClr val="accent1"/>
                    </a:solidFill>
                    <a:latin typeface="Calibri"/>
                    <a:cs typeface="Calibri"/>
                  </a:rPr>
                  <a:t>e</a:t>
                </a:r>
                <a:endParaRPr sz="1800" b="1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636" name="object 10"/>
              <p:cNvSpPr txBox="1">
                <a:spLocks noChangeArrowheads="1"/>
              </p:cNvSpPr>
              <p:nvPr/>
            </p:nvSpPr>
            <p:spPr bwMode="auto">
              <a:xfrm>
                <a:off x="5227734" y="4094710"/>
                <a:ext cx="2003330" cy="558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1000"/>
                  </a:lnSpc>
                </a:pPr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Céphalées secondaires</a:t>
                </a:r>
                <a:br>
                  <a:rPr lang="fr-BE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</a:br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u</a:t>
                </a:r>
                <a:r>
                  <a:rPr lang="fr-BE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ne</a:t>
                </a:r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 douleur chronique </a:t>
                </a:r>
                <a:r>
                  <a:rPr lang="fr-FR" altLang="fr-FR" sz="1200" dirty="0" err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orofaciale</a:t>
                </a:r>
                <a:endParaRPr lang="fr-FR" altLang="fr-FR" sz="1200" dirty="0">
                  <a:latin typeface="Calibri" pitchFamily="34" charset="0"/>
                  <a:ea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637" name="object 11"/>
              <p:cNvSpPr txBox="1">
                <a:spLocks noChangeArrowheads="1"/>
              </p:cNvSpPr>
              <p:nvPr/>
            </p:nvSpPr>
            <p:spPr bwMode="auto">
              <a:xfrm>
                <a:off x="5082864" y="5003881"/>
                <a:ext cx="2338092" cy="1103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217488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 viscérale</a:t>
                </a:r>
                <a:br>
                  <a:rPr lang="fr-BE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</a:br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secondaire</a:t>
                </a:r>
              </a:p>
              <a:p>
                <a:pPr eaLnBrk="1" hangingPunct="1"/>
                <a:endParaRPr lang="fr-FR" altLang="fr-FR" sz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spcBef>
                    <a:spcPts val="25"/>
                  </a:spcBef>
                </a:pPr>
                <a:endParaRPr lang="fr-FR" altLang="fr-FR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lnSpc>
                    <a:spcPct val="101000"/>
                  </a:lnSpc>
                </a:pPr>
                <a:r>
                  <a:rPr lang="fr-FR" altLang="fr-FR" sz="12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 musculosquelettique secondaire</a:t>
                </a: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8010588" y="1666460"/>
                <a:ext cx="246051" cy="3994684"/>
              </a:xfrm>
              <a:prstGeom prst="rect">
                <a:avLst/>
              </a:prstGeom>
            </p:spPr>
            <p:txBody>
              <a:bodyPr vert="vert" lIns="0" tIns="0" rIns="0" bIns="0">
                <a:spAutoFit/>
              </a:bodyPr>
              <a:lstStyle/>
              <a:p>
                <a:pPr marL="11135">
                  <a:defRPr/>
                </a:pPr>
                <a:r>
                  <a:rPr sz="1600" spc="-22" dirty="0">
                    <a:solidFill>
                      <a:srgbClr val="FF0000"/>
                    </a:solidFill>
                    <a:latin typeface="Calibri"/>
                    <a:cs typeface="Calibri"/>
                  </a:rPr>
                  <a:t>S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ynd</a:t>
                </a:r>
                <a:r>
                  <a:rPr sz="1600" spc="-26" dirty="0">
                    <a:solidFill>
                      <a:srgbClr val="FF0000"/>
                    </a:solidFill>
                    <a:latin typeface="Calibri"/>
                    <a:cs typeface="Calibri"/>
                  </a:rPr>
                  <a:t>r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omes doulou</a:t>
                </a:r>
                <a:r>
                  <a:rPr sz="1600" spc="-22" dirty="0">
                    <a:solidFill>
                      <a:srgbClr val="FF0000"/>
                    </a:solidFill>
                    <a:latin typeface="Calibri"/>
                    <a:cs typeface="Calibri"/>
                  </a:rPr>
                  <a:t>r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eux ch</a:t>
                </a:r>
                <a:r>
                  <a:rPr sz="1600" spc="-26" dirty="0">
                    <a:solidFill>
                      <a:srgbClr val="FF0000"/>
                    </a:solidFill>
                    <a:latin typeface="Calibri"/>
                    <a:cs typeface="Calibri"/>
                  </a:rPr>
                  <a:t>r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oniques se</a:t>
                </a:r>
                <a:r>
                  <a:rPr sz="1600" spc="-13" dirty="0">
                    <a:solidFill>
                      <a:srgbClr val="FF0000"/>
                    </a:solidFill>
                    <a:latin typeface="Calibri"/>
                    <a:cs typeface="Calibri"/>
                  </a:rPr>
                  <a:t>c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ondai</a:t>
                </a:r>
                <a:r>
                  <a:rPr sz="1600" spc="-22" dirty="0">
                    <a:solidFill>
                      <a:srgbClr val="FF0000"/>
                    </a:solidFill>
                    <a:latin typeface="Calibri"/>
                    <a:cs typeface="Calibri"/>
                  </a:rPr>
                  <a:t>r</a:t>
                </a:r>
                <a:r>
                  <a:rPr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es</a:t>
                </a:r>
                <a:endParaRPr sz="1600">
                  <a:latin typeface="Calibri"/>
                  <a:cs typeface="Calibri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1429124" y="1815705"/>
                <a:ext cx="2174772" cy="215929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1135">
                  <a:defRPr/>
                </a:pP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Doul</a:t>
                </a:r>
                <a:r>
                  <a:rPr sz="1400" spc="-4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eu</a:t>
                </a: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r ch</a:t>
                </a:r>
                <a:r>
                  <a:rPr sz="1400" spc="-26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r</a:t>
                </a:r>
                <a:r>
                  <a:rPr sz="1400" spc="-4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o</a:t>
                </a: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niqu</a:t>
                </a:r>
                <a:r>
                  <a:rPr sz="1400" spc="-9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e</a:t>
                </a:r>
                <a:r>
                  <a:rPr sz="1400" spc="-4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 </a:t>
                </a: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p</a:t>
                </a:r>
                <a:r>
                  <a:rPr sz="1400" spc="-4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r</a:t>
                </a: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i</a:t>
                </a:r>
                <a:r>
                  <a:rPr sz="1400" spc="-13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m</a:t>
                </a:r>
                <a:r>
                  <a:rPr sz="1400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ai</a:t>
                </a:r>
                <a:r>
                  <a:rPr sz="1400" spc="-22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r</a:t>
                </a:r>
                <a:r>
                  <a:rPr sz="1400" spc="-9" dirty="0">
                    <a:solidFill>
                      <a:schemeClr val="accent3"/>
                    </a:solidFill>
                    <a:latin typeface="Calibri"/>
                    <a:cs typeface="Calibri"/>
                  </a:rPr>
                  <a:t>e</a:t>
                </a:r>
                <a:endParaRPr sz="1400">
                  <a:solidFill>
                    <a:schemeClr val="accent3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640" name="object 14"/>
              <p:cNvSpPr txBox="1">
                <a:spLocks noChangeArrowheads="1"/>
              </p:cNvSpPr>
              <p:nvPr/>
            </p:nvSpPr>
            <p:spPr bwMode="auto">
              <a:xfrm>
                <a:off x="2179976" y="3405005"/>
                <a:ext cx="1455668" cy="350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85738" indent="-176213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4000"/>
                  </a:lnSpc>
                </a:pPr>
                <a:r>
                  <a:rPr lang="fr-FR" altLang="fr-FR" sz="11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Syndrome douloureux régional complexe</a:t>
                </a:r>
              </a:p>
            </p:txBody>
          </p:sp>
          <p:sp>
            <p:nvSpPr>
              <p:cNvPr id="26641" name="object 15"/>
              <p:cNvSpPr txBox="1">
                <a:spLocks noChangeArrowheads="1"/>
              </p:cNvSpPr>
              <p:nvPr/>
            </p:nvSpPr>
            <p:spPr bwMode="auto">
              <a:xfrm>
                <a:off x="2213312" y="2550816"/>
                <a:ext cx="1373123" cy="3524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387350" indent="-377825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4000"/>
                  </a:lnSpc>
                </a:pPr>
                <a:r>
                  <a:rPr lang="fr-FR" altLang="fr-FR" sz="11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</a:t>
                </a:r>
                <a:endParaRPr lang="fr-BE" altLang="fr-FR" sz="1100">
                  <a:latin typeface="Calibri" pitchFamily="34" charset="0"/>
                  <a:ea typeface="Calibri" pitchFamily="34" charset="0"/>
                  <a:cs typeface="Calibri" pitchFamily="34" charset="0"/>
                </a:endParaRPr>
              </a:p>
              <a:p>
                <a:pPr eaLnBrk="1" hangingPunct="1">
                  <a:lnSpc>
                    <a:spcPct val="104000"/>
                  </a:lnSpc>
                </a:pPr>
                <a:r>
                  <a:rPr lang="fr-FR" altLang="fr-FR" sz="11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diffuse</a:t>
                </a:r>
                <a:r>
                  <a:rPr lang="fr-BE" altLang="fr-FR" sz="11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 (FM...)</a:t>
                </a:r>
                <a:endParaRPr lang="fr-FR" altLang="fr-FR" sz="1100">
                  <a:latin typeface="Calibri" pitchFamily="34" charset="0"/>
                  <a:ea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642" name="object 16"/>
              <p:cNvSpPr txBox="1">
                <a:spLocks noChangeArrowheads="1"/>
              </p:cNvSpPr>
              <p:nvPr/>
            </p:nvSpPr>
            <p:spPr bwMode="auto">
              <a:xfrm>
                <a:off x="2272295" y="4094710"/>
                <a:ext cx="1673146" cy="46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1113" indent="58738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ts val="1225"/>
                  </a:lnSpc>
                </a:pPr>
                <a:r>
                  <a:rPr lang="fr-FR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Céphalées primaires </a:t>
                </a:r>
                <a:br>
                  <a:rPr lang="fr-BE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</a:br>
                <a:r>
                  <a:rPr lang="fr-FR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ou douleur chronique </a:t>
                </a:r>
                <a:br>
                  <a:rPr lang="fr-BE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</a:br>
                <a:r>
                  <a:rPr lang="fr-FR" altLang="fr-FR" sz="1100" dirty="0" err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orofaciale</a:t>
                </a:r>
                <a:endParaRPr lang="fr-FR" altLang="fr-FR" sz="1100" dirty="0">
                  <a:latin typeface="Calibri" pitchFamily="34" charset="0"/>
                  <a:ea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643" name="object 17"/>
              <p:cNvSpPr txBox="1">
                <a:spLocks noChangeArrowheads="1"/>
              </p:cNvSpPr>
              <p:nvPr/>
            </p:nvSpPr>
            <p:spPr bwMode="auto">
              <a:xfrm>
                <a:off x="2156928" y="4992420"/>
                <a:ext cx="1471543" cy="350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5875" indent="-4763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4000"/>
                  </a:lnSpc>
                </a:pPr>
                <a:r>
                  <a:rPr lang="fr-FR" altLang="fr-FR" sz="11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 viscérale primaire</a:t>
                </a:r>
              </a:p>
            </p:txBody>
          </p:sp>
          <p:sp>
            <p:nvSpPr>
              <p:cNvPr id="26644" name="object 18"/>
              <p:cNvSpPr txBox="1">
                <a:spLocks noChangeArrowheads="1"/>
              </p:cNvSpPr>
              <p:nvPr/>
            </p:nvSpPr>
            <p:spPr bwMode="auto">
              <a:xfrm>
                <a:off x="1998550" y="5788626"/>
                <a:ext cx="2100614" cy="335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11113" indent="1905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104000"/>
                  </a:lnSpc>
                </a:pPr>
                <a:r>
                  <a:rPr lang="fr-FR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Douleur chronique </a:t>
                </a:r>
                <a:br>
                  <a:rPr lang="fr-BE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</a:br>
                <a:r>
                  <a:rPr lang="fr-FR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musculo</a:t>
                </a:r>
                <a:r>
                  <a:rPr lang="fr-BE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-</a:t>
                </a:r>
                <a:r>
                  <a:rPr lang="fr-FR" altLang="fr-FR" sz="1100" dirty="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squelettique primaire</a:t>
                </a:r>
              </a:p>
            </p:txBody>
          </p:sp>
          <p:sp>
            <p:nvSpPr>
              <p:cNvPr id="26645" name="object 19"/>
              <p:cNvSpPr>
                <a:spLocks noChangeArrowheads="1"/>
              </p:cNvSpPr>
              <p:nvPr/>
            </p:nvSpPr>
            <p:spPr bwMode="auto">
              <a:xfrm>
                <a:off x="3589675" y="2670690"/>
                <a:ext cx="1610023" cy="3617503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46" name="object 20"/>
              <p:cNvSpPr>
                <a:spLocks/>
              </p:cNvSpPr>
              <p:nvPr/>
            </p:nvSpPr>
            <p:spPr bwMode="auto">
              <a:xfrm>
                <a:off x="3724597" y="2808774"/>
                <a:ext cx="1340649" cy="3308553"/>
              </a:xfrm>
              <a:custGeom>
                <a:avLst/>
                <a:gdLst>
                  <a:gd name="T0" fmla="*/ 0 w 1567814"/>
                  <a:gd name="T1" fmla="*/ 0 h 3645534"/>
                  <a:gd name="T2" fmla="*/ 1146231 w 1567814"/>
                  <a:gd name="T3" fmla="*/ 3002628 h 364553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67814" h="3645534">
                    <a:moveTo>
                      <a:pt x="0" y="0"/>
                    </a:moveTo>
                    <a:lnTo>
                      <a:pt x="1567585" y="3645420"/>
                    </a:lnTo>
                  </a:path>
                </a:pathLst>
              </a:custGeom>
              <a:noFill/>
              <a:ln w="253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47" name="object 21"/>
              <p:cNvSpPr>
                <a:spLocks/>
              </p:cNvSpPr>
              <p:nvPr/>
            </p:nvSpPr>
            <p:spPr bwMode="auto">
              <a:xfrm>
                <a:off x="3703910" y="2787759"/>
                <a:ext cx="93938" cy="112955"/>
              </a:xfrm>
              <a:custGeom>
                <a:avLst/>
                <a:gdLst>
                  <a:gd name="T0" fmla="*/ 10408 w 109854"/>
                  <a:gd name="T1" fmla="*/ 0 h 124460"/>
                  <a:gd name="T2" fmla="*/ 0 w 109854"/>
                  <a:gd name="T3" fmla="*/ 95655 h 124460"/>
                  <a:gd name="T4" fmla="*/ 3621 w 109854"/>
                  <a:gd name="T5" fmla="*/ 100873 h 124460"/>
                  <a:gd name="T6" fmla="*/ 13802 w 109854"/>
                  <a:gd name="T7" fmla="*/ 102278 h 124460"/>
                  <a:gd name="T8" fmla="*/ 18434 w 109854"/>
                  <a:gd name="T9" fmla="*/ 98200 h 124460"/>
                  <a:gd name="T10" fmla="*/ 24969 w 109854"/>
                  <a:gd name="T11" fmla="*/ 38143 h 124460"/>
                  <a:gd name="T12" fmla="*/ 56212 w 109854"/>
                  <a:gd name="T13" fmla="*/ 38143 h 124460"/>
                  <a:gd name="T14" fmla="*/ 10408 w 109854"/>
                  <a:gd name="T15" fmla="*/ 0 h 124460"/>
                  <a:gd name="T16" fmla="*/ 56212 w 109854"/>
                  <a:gd name="T17" fmla="*/ 38143 h 124460"/>
                  <a:gd name="T18" fmla="*/ 24969 w 109854"/>
                  <a:gd name="T19" fmla="*/ 38143 h 124460"/>
                  <a:gd name="T20" fmla="*/ 68163 w 109854"/>
                  <a:gd name="T21" fmla="*/ 74112 h 124460"/>
                  <a:gd name="T22" fmla="*/ 73978 w 109854"/>
                  <a:gd name="T23" fmla="*/ 73130 h 124460"/>
                  <a:gd name="T24" fmla="*/ 80076 w 109854"/>
                  <a:gd name="T25" fmla="*/ 63839 h 124460"/>
                  <a:gd name="T26" fmla="*/ 79205 w 109854"/>
                  <a:gd name="T27" fmla="*/ 57290 h 124460"/>
                  <a:gd name="T28" fmla="*/ 56212 w 109854"/>
                  <a:gd name="T29" fmla="*/ 38143 h 1244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9854" h="124460">
                    <a:moveTo>
                      <a:pt x="14234" y="0"/>
                    </a:moveTo>
                    <a:lnTo>
                      <a:pt x="0" y="116133"/>
                    </a:lnTo>
                    <a:lnTo>
                      <a:pt x="4951" y="122468"/>
                    </a:lnTo>
                    <a:lnTo>
                      <a:pt x="18876" y="124175"/>
                    </a:lnTo>
                    <a:lnTo>
                      <a:pt x="25210" y="119223"/>
                    </a:lnTo>
                    <a:lnTo>
                      <a:pt x="34147" y="46309"/>
                    </a:lnTo>
                    <a:lnTo>
                      <a:pt x="76874" y="46309"/>
                    </a:lnTo>
                    <a:lnTo>
                      <a:pt x="14234" y="0"/>
                    </a:lnTo>
                    <a:close/>
                  </a:path>
                  <a:path w="109854" h="124460">
                    <a:moveTo>
                      <a:pt x="76874" y="46309"/>
                    </a:moveTo>
                    <a:lnTo>
                      <a:pt x="34147" y="46309"/>
                    </a:lnTo>
                    <a:lnTo>
                      <a:pt x="93218" y="89979"/>
                    </a:lnTo>
                    <a:lnTo>
                      <a:pt x="101170" y="88786"/>
                    </a:lnTo>
                    <a:lnTo>
                      <a:pt x="109509" y="77506"/>
                    </a:lnTo>
                    <a:lnTo>
                      <a:pt x="108318" y="69555"/>
                    </a:lnTo>
                    <a:lnTo>
                      <a:pt x="76874" y="46309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48" name="object 22"/>
              <p:cNvSpPr>
                <a:spLocks/>
              </p:cNvSpPr>
              <p:nvPr/>
            </p:nvSpPr>
            <p:spPr bwMode="auto">
              <a:xfrm>
                <a:off x="4992094" y="6025540"/>
                <a:ext cx="93938" cy="112955"/>
              </a:xfrm>
              <a:custGeom>
                <a:avLst/>
                <a:gdLst>
                  <a:gd name="T0" fmla="*/ 11913 w 109854"/>
                  <a:gd name="T1" fmla="*/ 28166 h 124459"/>
                  <a:gd name="T2" fmla="*/ 6097 w 109854"/>
                  <a:gd name="T3" fmla="*/ 29148 h 124459"/>
                  <a:gd name="T4" fmla="*/ 0 w 109854"/>
                  <a:gd name="T5" fmla="*/ 38439 h 124459"/>
                  <a:gd name="T6" fmla="*/ 871 w 109854"/>
                  <a:gd name="T7" fmla="*/ 44989 h 124459"/>
                  <a:gd name="T8" fmla="*/ 69667 w 109854"/>
                  <a:gd name="T9" fmla="*/ 102280 h 124459"/>
                  <a:gd name="T10" fmla="*/ 73818 w 109854"/>
                  <a:gd name="T11" fmla="*/ 64136 h 124459"/>
                  <a:gd name="T12" fmla="*/ 55105 w 109854"/>
                  <a:gd name="T13" fmla="*/ 64136 h 124459"/>
                  <a:gd name="T14" fmla="*/ 11913 w 109854"/>
                  <a:gd name="T15" fmla="*/ 28166 h 124459"/>
                  <a:gd name="T16" fmla="*/ 66274 w 109854"/>
                  <a:gd name="T17" fmla="*/ 0 h 124459"/>
                  <a:gd name="T18" fmla="*/ 61641 w 109854"/>
                  <a:gd name="T19" fmla="*/ 4078 h 124459"/>
                  <a:gd name="T20" fmla="*/ 55105 w 109854"/>
                  <a:gd name="T21" fmla="*/ 64136 h 124459"/>
                  <a:gd name="T22" fmla="*/ 73818 w 109854"/>
                  <a:gd name="T23" fmla="*/ 64136 h 124459"/>
                  <a:gd name="T24" fmla="*/ 80076 w 109854"/>
                  <a:gd name="T25" fmla="*/ 6624 h 124459"/>
                  <a:gd name="T26" fmla="*/ 76454 w 109854"/>
                  <a:gd name="T27" fmla="*/ 1405 h 124459"/>
                  <a:gd name="T28" fmla="*/ 66274 w 109854"/>
                  <a:gd name="T29" fmla="*/ 0 h 1244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9854" h="124459">
                    <a:moveTo>
                      <a:pt x="16291" y="34196"/>
                    </a:moveTo>
                    <a:lnTo>
                      <a:pt x="8338" y="35388"/>
                    </a:lnTo>
                    <a:lnTo>
                      <a:pt x="0" y="46668"/>
                    </a:lnTo>
                    <a:lnTo>
                      <a:pt x="1191" y="54620"/>
                    </a:lnTo>
                    <a:lnTo>
                      <a:pt x="95275" y="124175"/>
                    </a:lnTo>
                    <a:lnTo>
                      <a:pt x="100951" y="77865"/>
                    </a:lnTo>
                    <a:lnTo>
                      <a:pt x="75361" y="77865"/>
                    </a:lnTo>
                    <a:lnTo>
                      <a:pt x="16291" y="34196"/>
                    </a:lnTo>
                    <a:close/>
                  </a:path>
                  <a:path w="109854" h="124459">
                    <a:moveTo>
                      <a:pt x="90634" y="0"/>
                    </a:moveTo>
                    <a:lnTo>
                      <a:pt x="84298" y="4951"/>
                    </a:lnTo>
                    <a:lnTo>
                      <a:pt x="75361" y="77865"/>
                    </a:lnTo>
                    <a:lnTo>
                      <a:pt x="100951" y="77865"/>
                    </a:lnTo>
                    <a:lnTo>
                      <a:pt x="109509" y="8042"/>
                    </a:lnTo>
                    <a:lnTo>
                      <a:pt x="104557" y="1706"/>
                    </a:lnTo>
                    <a:lnTo>
                      <a:pt x="90634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49" name="object 23"/>
              <p:cNvSpPr>
                <a:spLocks noChangeArrowheads="1"/>
              </p:cNvSpPr>
              <p:nvPr/>
            </p:nvSpPr>
            <p:spPr bwMode="auto">
              <a:xfrm>
                <a:off x="3600339" y="3489250"/>
                <a:ext cx="1606469" cy="264051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50" name="object 24"/>
              <p:cNvSpPr>
                <a:spLocks/>
              </p:cNvSpPr>
              <p:nvPr/>
            </p:nvSpPr>
            <p:spPr bwMode="auto">
              <a:xfrm>
                <a:off x="3745780" y="3603947"/>
                <a:ext cx="1314043" cy="0"/>
              </a:xfrm>
              <a:custGeom>
                <a:avLst/>
                <a:gdLst>
                  <a:gd name="T0" fmla="*/ 0 w 1536700"/>
                  <a:gd name="T1" fmla="*/ 1123352 w 153670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1536700">
                    <a:moveTo>
                      <a:pt x="0" y="0"/>
                    </a:moveTo>
                    <a:lnTo>
                      <a:pt x="1536296" y="0"/>
                    </a:lnTo>
                  </a:path>
                </a:pathLst>
              </a:custGeom>
              <a:noFill/>
              <a:ln w="253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1" name="object 25"/>
              <p:cNvSpPr>
                <a:spLocks/>
              </p:cNvSpPr>
              <p:nvPr/>
            </p:nvSpPr>
            <p:spPr bwMode="auto">
              <a:xfrm>
                <a:off x="3724228" y="3550441"/>
                <a:ext cx="99368" cy="107192"/>
              </a:xfrm>
              <a:custGeom>
                <a:avLst/>
                <a:gdLst>
                  <a:gd name="T0" fmla="*/ 73901 w 116204"/>
                  <a:gd name="T1" fmla="*/ 0 h 118110"/>
                  <a:gd name="T2" fmla="*/ 0 w 116204"/>
                  <a:gd name="T3" fmla="*/ 48558 h 118110"/>
                  <a:gd name="T4" fmla="*/ 73901 w 116204"/>
                  <a:gd name="T5" fmla="*/ 97118 h 118110"/>
                  <a:gd name="T6" fmla="*/ 79587 w 116204"/>
                  <a:gd name="T7" fmla="*/ 95432 h 118110"/>
                  <a:gd name="T8" fmla="*/ 84756 w 116204"/>
                  <a:gd name="T9" fmla="*/ 85451 h 118110"/>
                  <a:gd name="T10" fmla="*/ 83259 w 116204"/>
                  <a:gd name="T11" fmla="*/ 79046 h 118110"/>
                  <a:gd name="T12" fmla="*/ 36861 w 116204"/>
                  <a:gd name="T13" fmla="*/ 48558 h 118110"/>
                  <a:gd name="T14" fmla="*/ 83259 w 116204"/>
                  <a:gd name="T15" fmla="*/ 18071 h 118110"/>
                  <a:gd name="T16" fmla="*/ 84756 w 116204"/>
                  <a:gd name="T17" fmla="*/ 11667 h 118110"/>
                  <a:gd name="T18" fmla="*/ 79587 w 116204"/>
                  <a:gd name="T19" fmla="*/ 1686 h 118110"/>
                  <a:gd name="T20" fmla="*/ 73901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01064" y="0"/>
                    </a:moveTo>
                    <a:lnTo>
                      <a:pt x="0" y="58954"/>
                    </a:lnTo>
                    <a:lnTo>
                      <a:pt x="101064" y="117909"/>
                    </a:lnTo>
                    <a:lnTo>
                      <a:pt x="108841" y="115862"/>
                    </a:lnTo>
                    <a:lnTo>
                      <a:pt x="115909" y="103745"/>
                    </a:lnTo>
                    <a:lnTo>
                      <a:pt x="113863" y="95968"/>
                    </a:lnTo>
                    <a:lnTo>
                      <a:pt x="50410" y="58954"/>
                    </a:lnTo>
                    <a:lnTo>
                      <a:pt x="113863" y="21940"/>
                    </a:lnTo>
                    <a:lnTo>
                      <a:pt x="115909" y="14164"/>
                    </a:lnTo>
                    <a:lnTo>
                      <a:pt x="108841" y="2047"/>
                    </a:lnTo>
                    <a:lnTo>
                      <a:pt x="101064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2" name="object 26"/>
              <p:cNvSpPr>
                <a:spLocks/>
              </p:cNvSpPr>
              <p:nvPr/>
            </p:nvSpPr>
            <p:spPr bwMode="auto">
              <a:xfrm>
                <a:off x="4981916" y="3550441"/>
                <a:ext cx="99368" cy="107192"/>
              </a:xfrm>
              <a:custGeom>
                <a:avLst/>
                <a:gdLst>
                  <a:gd name="T0" fmla="*/ 10855 w 116204"/>
                  <a:gd name="T1" fmla="*/ 0 h 118110"/>
                  <a:gd name="T2" fmla="*/ 5168 w 116204"/>
                  <a:gd name="T3" fmla="*/ 1686 h 118110"/>
                  <a:gd name="T4" fmla="*/ 0 w 116204"/>
                  <a:gd name="T5" fmla="*/ 11667 h 118110"/>
                  <a:gd name="T6" fmla="*/ 1496 w 116204"/>
                  <a:gd name="T7" fmla="*/ 18071 h 118110"/>
                  <a:gd name="T8" fmla="*/ 47893 w 116204"/>
                  <a:gd name="T9" fmla="*/ 48558 h 118110"/>
                  <a:gd name="T10" fmla="*/ 1496 w 116204"/>
                  <a:gd name="T11" fmla="*/ 79046 h 118110"/>
                  <a:gd name="T12" fmla="*/ 0 w 116204"/>
                  <a:gd name="T13" fmla="*/ 85451 h 118110"/>
                  <a:gd name="T14" fmla="*/ 5168 w 116204"/>
                  <a:gd name="T15" fmla="*/ 95432 h 118110"/>
                  <a:gd name="T16" fmla="*/ 10855 w 116204"/>
                  <a:gd name="T17" fmla="*/ 97118 h 118110"/>
                  <a:gd name="T18" fmla="*/ 84756 w 116204"/>
                  <a:gd name="T19" fmla="*/ 48558 h 118110"/>
                  <a:gd name="T20" fmla="*/ 10855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4845" y="0"/>
                    </a:moveTo>
                    <a:lnTo>
                      <a:pt x="7068" y="2047"/>
                    </a:lnTo>
                    <a:lnTo>
                      <a:pt x="0" y="14164"/>
                    </a:lnTo>
                    <a:lnTo>
                      <a:pt x="2047" y="21940"/>
                    </a:lnTo>
                    <a:lnTo>
                      <a:pt x="65498" y="58954"/>
                    </a:lnTo>
                    <a:lnTo>
                      <a:pt x="2047" y="95968"/>
                    </a:lnTo>
                    <a:lnTo>
                      <a:pt x="0" y="103745"/>
                    </a:lnTo>
                    <a:lnTo>
                      <a:pt x="7068" y="115862"/>
                    </a:lnTo>
                    <a:lnTo>
                      <a:pt x="14845" y="117909"/>
                    </a:lnTo>
                    <a:lnTo>
                      <a:pt x="115909" y="58954"/>
                    </a:lnTo>
                    <a:lnTo>
                      <a:pt x="14845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3" name="object 27"/>
              <p:cNvSpPr>
                <a:spLocks noChangeArrowheads="1"/>
              </p:cNvSpPr>
              <p:nvPr/>
            </p:nvSpPr>
            <p:spPr bwMode="auto">
              <a:xfrm>
                <a:off x="3586122" y="4337986"/>
                <a:ext cx="1606469" cy="264051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54" name="object 28"/>
              <p:cNvSpPr>
                <a:spLocks/>
              </p:cNvSpPr>
              <p:nvPr/>
            </p:nvSpPr>
            <p:spPr bwMode="auto">
              <a:xfrm>
                <a:off x="3732884" y="4452552"/>
                <a:ext cx="1314043" cy="0"/>
              </a:xfrm>
              <a:custGeom>
                <a:avLst/>
                <a:gdLst>
                  <a:gd name="T0" fmla="*/ 0 w 1536700"/>
                  <a:gd name="T1" fmla="*/ 1123352 w 153670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1536700">
                    <a:moveTo>
                      <a:pt x="0" y="0"/>
                    </a:moveTo>
                    <a:lnTo>
                      <a:pt x="1536295" y="0"/>
                    </a:lnTo>
                  </a:path>
                </a:pathLst>
              </a:custGeom>
              <a:noFill/>
              <a:ln w="253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5" name="object 29"/>
              <p:cNvSpPr>
                <a:spLocks/>
              </p:cNvSpPr>
              <p:nvPr/>
            </p:nvSpPr>
            <p:spPr bwMode="auto">
              <a:xfrm>
                <a:off x="3711331" y="4399047"/>
                <a:ext cx="99368" cy="107192"/>
              </a:xfrm>
              <a:custGeom>
                <a:avLst/>
                <a:gdLst>
                  <a:gd name="T0" fmla="*/ 73901 w 116204"/>
                  <a:gd name="T1" fmla="*/ 0 h 118110"/>
                  <a:gd name="T2" fmla="*/ 0 w 116204"/>
                  <a:gd name="T3" fmla="*/ 48558 h 118110"/>
                  <a:gd name="T4" fmla="*/ 73901 w 116204"/>
                  <a:gd name="T5" fmla="*/ 97117 h 118110"/>
                  <a:gd name="T6" fmla="*/ 79587 w 116204"/>
                  <a:gd name="T7" fmla="*/ 95432 h 118110"/>
                  <a:gd name="T8" fmla="*/ 84756 w 116204"/>
                  <a:gd name="T9" fmla="*/ 85451 h 118110"/>
                  <a:gd name="T10" fmla="*/ 83259 w 116204"/>
                  <a:gd name="T11" fmla="*/ 79046 h 118110"/>
                  <a:gd name="T12" fmla="*/ 36861 w 116204"/>
                  <a:gd name="T13" fmla="*/ 48558 h 118110"/>
                  <a:gd name="T14" fmla="*/ 83259 w 116204"/>
                  <a:gd name="T15" fmla="*/ 18071 h 118110"/>
                  <a:gd name="T16" fmla="*/ 84756 w 116204"/>
                  <a:gd name="T17" fmla="*/ 11667 h 118110"/>
                  <a:gd name="T18" fmla="*/ 79587 w 116204"/>
                  <a:gd name="T19" fmla="*/ 1686 h 118110"/>
                  <a:gd name="T20" fmla="*/ 73901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01064" y="0"/>
                    </a:moveTo>
                    <a:lnTo>
                      <a:pt x="0" y="58954"/>
                    </a:lnTo>
                    <a:lnTo>
                      <a:pt x="101064" y="117908"/>
                    </a:lnTo>
                    <a:lnTo>
                      <a:pt x="108841" y="115862"/>
                    </a:lnTo>
                    <a:lnTo>
                      <a:pt x="115909" y="103745"/>
                    </a:lnTo>
                    <a:lnTo>
                      <a:pt x="113863" y="95968"/>
                    </a:lnTo>
                    <a:lnTo>
                      <a:pt x="50410" y="58954"/>
                    </a:lnTo>
                    <a:lnTo>
                      <a:pt x="113863" y="21940"/>
                    </a:lnTo>
                    <a:lnTo>
                      <a:pt x="115909" y="14164"/>
                    </a:lnTo>
                    <a:lnTo>
                      <a:pt x="108841" y="2047"/>
                    </a:lnTo>
                    <a:lnTo>
                      <a:pt x="101064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6" name="object 30"/>
              <p:cNvSpPr>
                <a:spLocks/>
              </p:cNvSpPr>
              <p:nvPr/>
            </p:nvSpPr>
            <p:spPr bwMode="auto">
              <a:xfrm>
                <a:off x="4969020" y="4399047"/>
                <a:ext cx="99368" cy="107192"/>
              </a:xfrm>
              <a:custGeom>
                <a:avLst/>
                <a:gdLst>
                  <a:gd name="T0" fmla="*/ 10855 w 116204"/>
                  <a:gd name="T1" fmla="*/ 0 h 118110"/>
                  <a:gd name="T2" fmla="*/ 5168 w 116204"/>
                  <a:gd name="T3" fmla="*/ 1686 h 118110"/>
                  <a:gd name="T4" fmla="*/ 0 w 116204"/>
                  <a:gd name="T5" fmla="*/ 11667 h 118110"/>
                  <a:gd name="T6" fmla="*/ 1496 w 116204"/>
                  <a:gd name="T7" fmla="*/ 18071 h 118110"/>
                  <a:gd name="T8" fmla="*/ 47893 w 116204"/>
                  <a:gd name="T9" fmla="*/ 48558 h 118110"/>
                  <a:gd name="T10" fmla="*/ 1496 w 116204"/>
                  <a:gd name="T11" fmla="*/ 79046 h 118110"/>
                  <a:gd name="T12" fmla="*/ 0 w 116204"/>
                  <a:gd name="T13" fmla="*/ 85451 h 118110"/>
                  <a:gd name="T14" fmla="*/ 5168 w 116204"/>
                  <a:gd name="T15" fmla="*/ 95432 h 118110"/>
                  <a:gd name="T16" fmla="*/ 10855 w 116204"/>
                  <a:gd name="T17" fmla="*/ 97117 h 118110"/>
                  <a:gd name="T18" fmla="*/ 84756 w 116204"/>
                  <a:gd name="T19" fmla="*/ 48558 h 118110"/>
                  <a:gd name="T20" fmla="*/ 10855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4845" y="0"/>
                    </a:moveTo>
                    <a:lnTo>
                      <a:pt x="7068" y="2047"/>
                    </a:lnTo>
                    <a:lnTo>
                      <a:pt x="0" y="14164"/>
                    </a:lnTo>
                    <a:lnTo>
                      <a:pt x="2045" y="21940"/>
                    </a:lnTo>
                    <a:lnTo>
                      <a:pt x="65498" y="58954"/>
                    </a:lnTo>
                    <a:lnTo>
                      <a:pt x="2045" y="95968"/>
                    </a:lnTo>
                    <a:lnTo>
                      <a:pt x="0" y="103745"/>
                    </a:lnTo>
                    <a:lnTo>
                      <a:pt x="7068" y="115862"/>
                    </a:lnTo>
                    <a:lnTo>
                      <a:pt x="14845" y="117908"/>
                    </a:lnTo>
                    <a:lnTo>
                      <a:pt x="115909" y="58954"/>
                    </a:lnTo>
                    <a:lnTo>
                      <a:pt x="14845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7" name="object 31"/>
              <p:cNvSpPr>
                <a:spLocks noChangeArrowheads="1"/>
              </p:cNvSpPr>
              <p:nvPr/>
            </p:nvSpPr>
            <p:spPr bwMode="auto">
              <a:xfrm>
                <a:off x="3611001" y="5198040"/>
                <a:ext cx="1610023" cy="264051"/>
              </a:xfrm>
              <a:prstGeom prst="rect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58" name="object 32"/>
              <p:cNvSpPr>
                <a:spLocks/>
              </p:cNvSpPr>
              <p:nvPr/>
            </p:nvSpPr>
            <p:spPr bwMode="auto">
              <a:xfrm>
                <a:off x="3758677" y="5312682"/>
                <a:ext cx="1314586" cy="0"/>
              </a:xfrm>
              <a:custGeom>
                <a:avLst/>
                <a:gdLst>
                  <a:gd name="T0" fmla="*/ 0 w 1537335"/>
                  <a:gd name="T1" fmla="*/ 1123932 w 1537335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1537335">
                    <a:moveTo>
                      <a:pt x="0" y="0"/>
                    </a:moveTo>
                    <a:lnTo>
                      <a:pt x="1537089" y="0"/>
                    </a:lnTo>
                  </a:path>
                </a:pathLst>
              </a:custGeom>
              <a:noFill/>
              <a:ln w="253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59" name="object 33"/>
              <p:cNvSpPr>
                <a:spLocks/>
              </p:cNvSpPr>
              <p:nvPr/>
            </p:nvSpPr>
            <p:spPr bwMode="auto">
              <a:xfrm>
                <a:off x="3737124" y="5259178"/>
                <a:ext cx="99368" cy="107192"/>
              </a:xfrm>
              <a:custGeom>
                <a:avLst/>
                <a:gdLst>
                  <a:gd name="T0" fmla="*/ 73901 w 116204"/>
                  <a:gd name="T1" fmla="*/ 0 h 118110"/>
                  <a:gd name="T2" fmla="*/ 0 w 116204"/>
                  <a:gd name="T3" fmla="*/ 48558 h 118110"/>
                  <a:gd name="T4" fmla="*/ 73901 w 116204"/>
                  <a:gd name="T5" fmla="*/ 97117 h 118110"/>
                  <a:gd name="T6" fmla="*/ 79587 w 116204"/>
                  <a:gd name="T7" fmla="*/ 95432 h 118110"/>
                  <a:gd name="T8" fmla="*/ 84756 w 116204"/>
                  <a:gd name="T9" fmla="*/ 85451 h 118110"/>
                  <a:gd name="T10" fmla="*/ 83259 w 116204"/>
                  <a:gd name="T11" fmla="*/ 79046 h 118110"/>
                  <a:gd name="T12" fmla="*/ 36861 w 116204"/>
                  <a:gd name="T13" fmla="*/ 48558 h 118110"/>
                  <a:gd name="T14" fmla="*/ 83259 w 116204"/>
                  <a:gd name="T15" fmla="*/ 18071 h 118110"/>
                  <a:gd name="T16" fmla="*/ 84756 w 116204"/>
                  <a:gd name="T17" fmla="*/ 11667 h 118110"/>
                  <a:gd name="T18" fmla="*/ 79587 w 116204"/>
                  <a:gd name="T19" fmla="*/ 1686 h 118110"/>
                  <a:gd name="T20" fmla="*/ 73901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01064" y="0"/>
                    </a:moveTo>
                    <a:lnTo>
                      <a:pt x="0" y="58954"/>
                    </a:lnTo>
                    <a:lnTo>
                      <a:pt x="101064" y="117908"/>
                    </a:lnTo>
                    <a:lnTo>
                      <a:pt x="108841" y="115862"/>
                    </a:lnTo>
                    <a:lnTo>
                      <a:pt x="115909" y="103745"/>
                    </a:lnTo>
                    <a:lnTo>
                      <a:pt x="113863" y="95968"/>
                    </a:lnTo>
                    <a:lnTo>
                      <a:pt x="50410" y="58954"/>
                    </a:lnTo>
                    <a:lnTo>
                      <a:pt x="113863" y="21940"/>
                    </a:lnTo>
                    <a:lnTo>
                      <a:pt x="115909" y="14164"/>
                    </a:lnTo>
                    <a:lnTo>
                      <a:pt x="108841" y="2047"/>
                    </a:lnTo>
                    <a:lnTo>
                      <a:pt x="101064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60" name="object 34"/>
              <p:cNvSpPr>
                <a:spLocks/>
              </p:cNvSpPr>
              <p:nvPr/>
            </p:nvSpPr>
            <p:spPr bwMode="auto">
              <a:xfrm>
                <a:off x="4995491" y="5259178"/>
                <a:ext cx="99368" cy="107192"/>
              </a:xfrm>
              <a:custGeom>
                <a:avLst/>
                <a:gdLst>
                  <a:gd name="T0" fmla="*/ 10855 w 116204"/>
                  <a:gd name="T1" fmla="*/ 0 h 118110"/>
                  <a:gd name="T2" fmla="*/ 5168 w 116204"/>
                  <a:gd name="T3" fmla="*/ 1686 h 118110"/>
                  <a:gd name="T4" fmla="*/ 0 w 116204"/>
                  <a:gd name="T5" fmla="*/ 11667 h 118110"/>
                  <a:gd name="T6" fmla="*/ 1496 w 116204"/>
                  <a:gd name="T7" fmla="*/ 18071 h 118110"/>
                  <a:gd name="T8" fmla="*/ 47893 w 116204"/>
                  <a:gd name="T9" fmla="*/ 48558 h 118110"/>
                  <a:gd name="T10" fmla="*/ 1496 w 116204"/>
                  <a:gd name="T11" fmla="*/ 79046 h 118110"/>
                  <a:gd name="T12" fmla="*/ 0 w 116204"/>
                  <a:gd name="T13" fmla="*/ 85451 h 118110"/>
                  <a:gd name="T14" fmla="*/ 5168 w 116204"/>
                  <a:gd name="T15" fmla="*/ 95432 h 118110"/>
                  <a:gd name="T16" fmla="*/ 10855 w 116204"/>
                  <a:gd name="T17" fmla="*/ 97117 h 118110"/>
                  <a:gd name="T18" fmla="*/ 84756 w 116204"/>
                  <a:gd name="T19" fmla="*/ 48558 h 118110"/>
                  <a:gd name="T20" fmla="*/ 10855 w 116204"/>
                  <a:gd name="T21" fmla="*/ 0 h 118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10">
                    <a:moveTo>
                      <a:pt x="14845" y="0"/>
                    </a:moveTo>
                    <a:lnTo>
                      <a:pt x="7068" y="2047"/>
                    </a:lnTo>
                    <a:lnTo>
                      <a:pt x="0" y="14164"/>
                    </a:lnTo>
                    <a:lnTo>
                      <a:pt x="2047" y="21940"/>
                    </a:lnTo>
                    <a:lnTo>
                      <a:pt x="65498" y="58954"/>
                    </a:lnTo>
                    <a:lnTo>
                      <a:pt x="2047" y="95968"/>
                    </a:lnTo>
                    <a:lnTo>
                      <a:pt x="0" y="103745"/>
                    </a:lnTo>
                    <a:lnTo>
                      <a:pt x="7068" y="115862"/>
                    </a:lnTo>
                    <a:lnTo>
                      <a:pt x="14845" y="117908"/>
                    </a:lnTo>
                    <a:lnTo>
                      <a:pt x="115909" y="58954"/>
                    </a:lnTo>
                    <a:lnTo>
                      <a:pt x="14845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61" name="object 35"/>
              <p:cNvSpPr>
                <a:spLocks noChangeArrowheads="1"/>
              </p:cNvSpPr>
              <p:nvPr/>
            </p:nvSpPr>
            <p:spPr bwMode="auto">
              <a:xfrm>
                <a:off x="3579013" y="5990193"/>
                <a:ext cx="1606469" cy="267823"/>
              </a:xfrm>
              <a:prstGeom prst="rect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26662" name="object 36"/>
              <p:cNvSpPr>
                <a:spLocks/>
              </p:cNvSpPr>
              <p:nvPr/>
            </p:nvSpPr>
            <p:spPr bwMode="auto">
              <a:xfrm>
                <a:off x="3724740" y="6105821"/>
                <a:ext cx="1314586" cy="0"/>
              </a:xfrm>
              <a:custGeom>
                <a:avLst/>
                <a:gdLst>
                  <a:gd name="T0" fmla="*/ 0 w 1537335"/>
                  <a:gd name="T1" fmla="*/ 1123932 w 1537335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1537335">
                    <a:moveTo>
                      <a:pt x="0" y="0"/>
                    </a:moveTo>
                    <a:lnTo>
                      <a:pt x="1537089" y="0"/>
                    </a:lnTo>
                  </a:path>
                </a:pathLst>
              </a:custGeom>
              <a:noFill/>
              <a:ln w="25399">
                <a:solidFill>
                  <a:srgbClr val="609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63" name="object 37"/>
              <p:cNvSpPr>
                <a:spLocks/>
              </p:cNvSpPr>
              <p:nvPr/>
            </p:nvSpPr>
            <p:spPr bwMode="auto">
              <a:xfrm>
                <a:off x="3703186" y="6052316"/>
                <a:ext cx="99368" cy="107192"/>
              </a:xfrm>
              <a:custGeom>
                <a:avLst/>
                <a:gdLst>
                  <a:gd name="T0" fmla="*/ 73901 w 116204"/>
                  <a:gd name="T1" fmla="*/ 0 h 118109"/>
                  <a:gd name="T2" fmla="*/ 0 w 116204"/>
                  <a:gd name="T3" fmla="*/ 48559 h 118109"/>
                  <a:gd name="T4" fmla="*/ 73901 w 116204"/>
                  <a:gd name="T5" fmla="*/ 97119 h 118109"/>
                  <a:gd name="T6" fmla="*/ 79587 w 116204"/>
                  <a:gd name="T7" fmla="*/ 95433 h 118109"/>
                  <a:gd name="T8" fmla="*/ 84756 w 116204"/>
                  <a:gd name="T9" fmla="*/ 85452 h 118109"/>
                  <a:gd name="T10" fmla="*/ 83259 w 116204"/>
                  <a:gd name="T11" fmla="*/ 79047 h 118109"/>
                  <a:gd name="T12" fmla="*/ 36861 w 116204"/>
                  <a:gd name="T13" fmla="*/ 48559 h 118109"/>
                  <a:gd name="T14" fmla="*/ 83259 w 116204"/>
                  <a:gd name="T15" fmla="*/ 18072 h 118109"/>
                  <a:gd name="T16" fmla="*/ 84756 w 116204"/>
                  <a:gd name="T17" fmla="*/ 11666 h 118109"/>
                  <a:gd name="T18" fmla="*/ 79587 w 116204"/>
                  <a:gd name="T19" fmla="*/ 1685 h 118109"/>
                  <a:gd name="T20" fmla="*/ 73901 w 116204"/>
                  <a:gd name="T21" fmla="*/ 0 h 118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09">
                    <a:moveTo>
                      <a:pt x="101064" y="0"/>
                    </a:moveTo>
                    <a:lnTo>
                      <a:pt x="0" y="58954"/>
                    </a:lnTo>
                    <a:lnTo>
                      <a:pt x="101064" y="117908"/>
                    </a:lnTo>
                    <a:lnTo>
                      <a:pt x="108841" y="115861"/>
                    </a:lnTo>
                    <a:lnTo>
                      <a:pt x="115909" y="103744"/>
                    </a:lnTo>
                    <a:lnTo>
                      <a:pt x="113863" y="95968"/>
                    </a:lnTo>
                    <a:lnTo>
                      <a:pt x="50410" y="58954"/>
                    </a:lnTo>
                    <a:lnTo>
                      <a:pt x="113863" y="21940"/>
                    </a:lnTo>
                    <a:lnTo>
                      <a:pt x="115909" y="14163"/>
                    </a:lnTo>
                    <a:lnTo>
                      <a:pt x="108841" y="2046"/>
                    </a:lnTo>
                    <a:lnTo>
                      <a:pt x="101064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  <p:sp>
            <p:nvSpPr>
              <p:cNvPr id="26664" name="object 38"/>
              <p:cNvSpPr>
                <a:spLocks/>
              </p:cNvSpPr>
              <p:nvPr/>
            </p:nvSpPr>
            <p:spPr bwMode="auto">
              <a:xfrm>
                <a:off x="4961554" y="6052316"/>
                <a:ext cx="99368" cy="107192"/>
              </a:xfrm>
              <a:custGeom>
                <a:avLst/>
                <a:gdLst>
                  <a:gd name="T0" fmla="*/ 10855 w 116204"/>
                  <a:gd name="T1" fmla="*/ 0 h 118109"/>
                  <a:gd name="T2" fmla="*/ 5168 w 116204"/>
                  <a:gd name="T3" fmla="*/ 1685 h 118109"/>
                  <a:gd name="T4" fmla="*/ 0 w 116204"/>
                  <a:gd name="T5" fmla="*/ 11666 h 118109"/>
                  <a:gd name="T6" fmla="*/ 1496 w 116204"/>
                  <a:gd name="T7" fmla="*/ 18072 h 118109"/>
                  <a:gd name="T8" fmla="*/ 47893 w 116204"/>
                  <a:gd name="T9" fmla="*/ 48559 h 118109"/>
                  <a:gd name="T10" fmla="*/ 1496 w 116204"/>
                  <a:gd name="T11" fmla="*/ 79047 h 118109"/>
                  <a:gd name="T12" fmla="*/ 0 w 116204"/>
                  <a:gd name="T13" fmla="*/ 85452 h 118109"/>
                  <a:gd name="T14" fmla="*/ 5168 w 116204"/>
                  <a:gd name="T15" fmla="*/ 95433 h 118109"/>
                  <a:gd name="T16" fmla="*/ 10855 w 116204"/>
                  <a:gd name="T17" fmla="*/ 97119 h 118109"/>
                  <a:gd name="T18" fmla="*/ 84756 w 116204"/>
                  <a:gd name="T19" fmla="*/ 48559 h 118109"/>
                  <a:gd name="T20" fmla="*/ 10855 w 116204"/>
                  <a:gd name="T21" fmla="*/ 0 h 118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6204" h="118109">
                    <a:moveTo>
                      <a:pt x="14845" y="0"/>
                    </a:moveTo>
                    <a:lnTo>
                      <a:pt x="7068" y="2046"/>
                    </a:lnTo>
                    <a:lnTo>
                      <a:pt x="0" y="14163"/>
                    </a:lnTo>
                    <a:lnTo>
                      <a:pt x="2047" y="21940"/>
                    </a:lnTo>
                    <a:lnTo>
                      <a:pt x="65498" y="58954"/>
                    </a:lnTo>
                    <a:lnTo>
                      <a:pt x="2047" y="95968"/>
                    </a:lnTo>
                    <a:lnTo>
                      <a:pt x="0" y="103744"/>
                    </a:lnTo>
                    <a:lnTo>
                      <a:pt x="7068" y="115861"/>
                    </a:lnTo>
                    <a:lnTo>
                      <a:pt x="14845" y="117908"/>
                    </a:lnTo>
                    <a:lnTo>
                      <a:pt x="115909" y="58954"/>
                    </a:lnTo>
                    <a:lnTo>
                      <a:pt x="14845" y="0"/>
                    </a:lnTo>
                    <a:close/>
                  </a:path>
                </a:pathLst>
              </a:custGeom>
              <a:solidFill>
                <a:srgbClr val="609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BE"/>
              </a:p>
            </p:txBody>
          </p:sp>
        </p:grpSp>
        <p:sp>
          <p:nvSpPr>
            <p:cNvPr id="40" name="ZoneTexte 39"/>
            <p:cNvSpPr txBox="1"/>
            <p:nvPr/>
          </p:nvSpPr>
          <p:spPr>
            <a:xfrm>
              <a:off x="7993063" y="6402388"/>
              <a:ext cx="569912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1100" b="1">
                  <a:latin typeface="+mn-lt"/>
                </a:rPr>
                <a:t>ICD-11</a:t>
              </a:r>
              <a:endParaRPr lang="fr-BE" sz="11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39888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3074" name="Picture 2" descr="C:\Users\00214317\Pictures\MP Navigator EX\2020_11_23\IMG_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35594" r="31734" b="24521"/>
          <a:stretch/>
        </p:blipFill>
        <p:spPr bwMode="auto">
          <a:xfrm>
            <a:off x="1703115" y="209716"/>
            <a:ext cx="6120681" cy="57843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2159" y="5991091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i="1">
                <a:solidFill>
                  <a:srgbClr val="1C1C1C"/>
                </a:solidFill>
              </a:rPr>
              <a:t>Expertise collective Inserm - Fibromyalgie </a:t>
            </a:r>
          </a:p>
        </p:txBody>
      </p:sp>
    </p:spTree>
    <p:extLst>
      <p:ext uri="{BB962C8B-B14F-4D97-AF65-F5344CB8AC3E}">
        <p14:creationId xmlns:p14="http://schemas.microsoft.com/office/powerpoint/2010/main" val="30440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4338" name="Picture 2" descr="C:\Users\00214317\Pictures\MP Navigator EX\2020_11_23\IMG_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42398" r="29997" b="30289"/>
          <a:stretch/>
        </p:blipFill>
        <p:spPr bwMode="auto">
          <a:xfrm>
            <a:off x="578497" y="548680"/>
            <a:ext cx="8025951" cy="49302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2159" y="5903356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i="1">
                <a:solidFill>
                  <a:srgbClr val="1C1C1C"/>
                </a:solidFill>
              </a:rPr>
              <a:t>Expertise collective Inserm - Fibromyalgie </a:t>
            </a:r>
          </a:p>
        </p:txBody>
      </p:sp>
    </p:spTree>
    <p:extLst>
      <p:ext uri="{BB962C8B-B14F-4D97-AF65-F5344CB8AC3E}">
        <p14:creationId xmlns:p14="http://schemas.microsoft.com/office/powerpoint/2010/main" val="7345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0"/>
          <a:stretch>
            <a:fillRect/>
          </a:stretch>
        </p:blipFill>
        <p:spPr bwMode="auto">
          <a:xfrm>
            <a:off x="504825" y="639763"/>
            <a:ext cx="80073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37225" y="5083175"/>
            <a:ext cx="18049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600">
                <a:latin typeface="+mn-lt"/>
              </a:rPr>
              <a:t>Sensitivity 88.4 %</a:t>
            </a:r>
            <a:br>
              <a:rPr lang="fr-BE" sz="1600">
                <a:latin typeface="+mn-lt"/>
              </a:rPr>
            </a:br>
            <a:r>
              <a:rPr lang="fr-BE" sz="1600">
                <a:latin typeface="+mn-lt"/>
              </a:rPr>
              <a:t>Specificity 81.1 %</a:t>
            </a:r>
          </a:p>
        </p:txBody>
      </p:sp>
      <p:sp>
        <p:nvSpPr>
          <p:cNvPr id="44036" name="ZoneTexte 3"/>
          <p:cNvSpPr txBox="1">
            <a:spLocks noChangeArrowheads="1"/>
          </p:cNvSpPr>
          <p:nvPr/>
        </p:nvSpPr>
        <p:spPr bwMode="auto">
          <a:xfrm>
            <a:off x="5553075" y="6230938"/>
            <a:ext cx="326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400" i="1" dirty="0">
                <a:solidFill>
                  <a:schemeClr val="tx1"/>
                </a:solidFill>
                <a:latin typeface="Tahoma" pitchFamily="34" charset="0"/>
              </a:rPr>
              <a:t>Wolfe F et al. – ACR </a:t>
            </a:r>
            <a:r>
              <a:rPr lang="fr-BE" altLang="fr-FR" sz="1400" i="1" dirty="0" err="1">
                <a:solidFill>
                  <a:schemeClr val="tx1"/>
                </a:solidFill>
                <a:latin typeface="Tahoma" pitchFamily="34" charset="0"/>
              </a:rPr>
              <a:t>criteria</a:t>
            </a:r>
            <a:r>
              <a:rPr lang="fr-BE" altLang="fr-FR" sz="1400" i="1" dirty="0">
                <a:solidFill>
                  <a:schemeClr val="tx1"/>
                </a:solidFill>
                <a:latin typeface="Tahoma" pitchFamily="34" charset="0"/>
              </a:rPr>
              <a:t> FMS 1990 </a:t>
            </a:r>
          </a:p>
        </p:txBody>
      </p:sp>
    </p:spTree>
    <p:extLst>
      <p:ext uri="{BB962C8B-B14F-4D97-AF65-F5344CB8AC3E}">
        <p14:creationId xmlns:p14="http://schemas.microsoft.com/office/powerpoint/2010/main" val="23964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2" name="Picture 2" descr="C:\Users\00214317\Pictures\MP Navigator EX\2020_11_23\IMG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7072" r="32316" b="34609"/>
          <a:stretch/>
        </p:blipFill>
        <p:spPr bwMode="auto">
          <a:xfrm>
            <a:off x="2471808" y="87503"/>
            <a:ext cx="3540351" cy="60778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2159" y="5903356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i="1">
                <a:solidFill>
                  <a:srgbClr val="1C1C1C"/>
                </a:solidFill>
              </a:rPr>
              <a:t>Expertise collective Inserm - Fibromyalgie </a:t>
            </a:r>
          </a:p>
        </p:txBody>
      </p:sp>
    </p:spTree>
    <p:extLst>
      <p:ext uri="{BB962C8B-B14F-4D97-AF65-F5344CB8AC3E}">
        <p14:creationId xmlns:p14="http://schemas.microsoft.com/office/powerpoint/2010/main" val="13123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88640"/>
            <a:ext cx="4783547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7704856" cy="307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668344" y="5907469"/>
            <a:ext cx="1211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 err="1">
                <a:solidFill>
                  <a:srgbClr val="1C1C1C"/>
                </a:solidFill>
                <a:latin typeface="Calibri" panose="020F0502020204030204" pitchFamily="34" charset="0"/>
              </a:rPr>
              <a:t>Grisart</a:t>
            </a:r>
            <a:r>
              <a:rPr lang="fr-BE" sz="1000" i="1" dirty="0">
                <a:solidFill>
                  <a:srgbClr val="1C1C1C"/>
                </a:solidFill>
                <a:latin typeface="Calibri" panose="020F0502020204030204" pitchFamily="34" charset="0"/>
              </a:rPr>
              <a:t> </a:t>
            </a:r>
            <a:r>
              <a:rPr lang="fr-BE" sz="1000" i="1">
                <a:solidFill>
                  <a:srgbClr val="1C1C1C"/>
                </a:solidFill>
                <a:latin typeface="Calibri" panose="020F0502020204030204" pitchFamily="34" charset="0"/>
              </a:rPr>
              <a:t>J,  </a:t>
            </a:r>
            <a:r>
              <a:rPr lang="fr-BE" sz="1000" i="1" dirty="0">
                <a:solidFill>
                  <a:srgbClr val="1C1C1C"/>
                </a:solidFill>
                <a:latin typeface="Calibri" panose="020F0502020204030204" pitchFamily="34" charset="0"/>
              </a:rPr>
              <a:t>JHP, 2020</a:t>
            </a:r>
          </a:p>
        </p:txBody>
      </p:sp>
    </p:spTree>
    <p:extLst>
      <p:ext uri="{BB962C8B-B14F-4D97-AF65-F5344CB8AC3E}">
        <p14:creationId xmlns:p14="http://schemas.microsoft.com/office/powerpoint/2010/main" val="25418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374650"/>
            <a:ext cx="8778875" cy="1143000"/>
          </a:xfrm>
        </p:spPr>
        <p:txBody>
          <a:bodyPr/>
          <a:lstStyle/>
          <a:p>
            <a:pPr eaLnBrk="1" hangingPunct="1"/>
            <a:r>
              <a:rPr lang="fr-FR" altLang="fr-FR" sz="2800">
                <a:solidFill>
                  <a:srgbClr val="0070C0"/>
                </a:solidFill>
              </a:rPr>
              <a:t>Importance de la reconnaissance </a:t>
            </a:r>
            <a:br>
              <a:rPr lang="fr-FR" altLang="fr-FR" sz="2800">
                <a:solidFill>
                  <a:srgbClr val="0070C0"/>
                </a:solidFill>
              </a:rPr>
            </a:br>
            <a:r>
              <a:rPr lang="fr-FR" altLang="fr-FR" sz="2800">
                <a:solidFill>
                  <a:srgbClr val="0070C0"/>
                </a:solidFill>
              </a:rPr>
              <a:t>et du diagnostic dans le syndrome</a:t>
            </a:r>
            <a:br>
              <a:rPr lang="fr-FR" altLang="fr-FR" sz="2800">
                <a:solidFill>
                  <a:srgbClr val="0070C0"/>
                </a:solidFill>
              </a:rPr>
            </a:br>
            <a:r>
              <a:rPr lang="fr-FR" altLang="fr-FR" sz="2800">
                <a:solidFill>
                  <a:srgbClr val="0070C0"/>
                </a:solidFill>
              </a:rPr>
              <a:t>de fibromyalgie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700213"/>
            <a:ext cx="9024937" cy="4114800"/>
          </a:xfrm>
        </p:spPr>
        <p:txBody>
          <a:bodyPr/>
          <a:lstStyle/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Etablir le diagnostic = composante essentielle</a:t>
            </a:r>
            <a:br>
              <a:rPr lang="fr-FR" altLang="fr-FR" sz="2400">
                <a:effectLst/>
              </a:rPr>
            </a:br>
            <a:r>
              <a:rPr lang="fr-FR" altLang="fr-FR" sz="2400">
                <a:effectLst/>
              </a:rPr>
              <a:t>d'une prise en charge thérapeutique réussie.</a:t>
            </a:r>
          </a:p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Période sans diagnostic excessivement longue </a:t>
            </a:r>
            <a:br>
              <a:rPr lang="fr-FR" altLang="fr-FR" sz="2400">
                <a:effectLst/>
              </a:rPr>
            </a:br>
            <a:r>
              <a:rPr lang="fr-FR" altLang="fr-FR" sz="2400">
                <a:effectLst/>
              </a:rPr>
              <a:t>(moyenne de 5 ans !)</a:t>
            </a:r>
          </a:p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Pas d'effet négatif sur les résultats cliniques observés</a:t>
            </a:r>
          </a:p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Utilisation des ressources médicales et des coûts associés diminuent après le diagnostic</a:t>
            </a:r>
          </a:p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Patients avec FM apprécient sincèrement l'effort pour les aider et s'impliquent d'autant plus dans la prise en charge</a:t>
            </a:r>
          </a:p>
          <a:p>
            <a:pPr eaLnBrk="1" hangingPunct="1">
              <a:buClr>
                <a:srgbClr val="FF6600"/>
              </a:buClr>
            </a:pPr>
            <a:r>
              <a:rPr lang="fr-FR" altLang="fr-FR" sz="2400">
                <a:effectLst/>
              </a:rPr>
              <a:t>C'est un diagnostic d'inclusion et d'ouverture à la vision biopsychosociale</a:t>
            </a:r>
          </a:p>
        </p:txBody>
      </p:sp>
    </p:spTree>
    <p:extLst>
      <p:ext uri="{BB962C8B-B14F-4D97-AF65-F5344CB8AC3E}">
        <p14:creationId xmlns:p14="http://schemas.microsoft.com/office/powerpoint/2010/main" val="253725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2050" name="Picture 2" descr="C:\Users\00214317\Pictures\MP Navigator EX\2020_12_03\IMG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35" y="332654"/>
            <a:ext cx="5646008" cy="54645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84168" y="5907469"/>
            <a:ext cx="2795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rgbClr val="1C1C1C"/>
                </a:solidFill>
                <a:latin typeface="Calibri" panose="020F0502020204030204" pitchFamily="34" charset="0"/>
              </a:rPr>
              <a:t>Fibromyalgie – Expertise Collective – Inserm 2020</a:t>
            </a:r>
          </a:p>
        </p:txBody>
      </p:sp>
    </p:spTree>
    <p:extLst>
      <p:ext uri="{BB962C8B-B14F-4D97-AF65-F5344CB8AC3E}">
        <p14:creationId xmlns:p14="http://schemas.microsoft.com/office/powerpoint/2010/main" val="30124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AD2CD-D863-4F51-88CA-D8E1352F6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« Il y a un risque de stress post-traumatique chez les soignants, quelle que soit la fonction.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Indirectement, l’épidémie contamine tout… </a:t>
            </a:r>
            <a:br>
              <a:rPr lang="fr-FR" dirty="0"/>
            </a:br>
            <a:r>
              <a:rPr lang="fr-FR" dirty="0"/>
              <a:t>Il n’existe plus de jours off ».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39F798-670D-4BD3-BB6B-1C42BD504A11}"/>
              </a:ext>
            </a:extLst>
          </p:cNvPr>
          <p:cNvSpPr txBox="1"/>
          <p:nvPr/>
        </p:nvSpPr>
        <p:spPr>
          <a:xfrm>
            <a:off x="5436096" y="4293096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</a:rPr>
              <a:t>Georges Vigarello</a:t>
            </a:r>
            <a:endParaRPr lang="fr-BE" i="1" dirty="0">
              <a:latin typeface="+mn-lt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7CAEC395-9C32-4BFF-BC3E-7BAC31708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27604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3075" name="Picture 3" descr="C:\Users\00214317\Pictures\MP Navigator EX\2020_12_03\IMG_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3158"/>
            <a:ext cx="5566378" cy="5804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084168" y="5907469"/>
            <a:ext cx="2795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rgbClr val="1C1C1C"/>
                </a:solidFill>
                <a:latin typeface="Calibri" panose="020F0502020204030204" pitchFamily="34" charset="0"/>
              </a:rPr>
              <a:t>Fibromyalgie – Expertise Collective – Inserm 2020</a:t>
            </a:r>
          </a:p>
        </p:txBody>
      </p:sp>
    </p:spTree>
    <p:extLst>
      <p:ext uri="{BB962C8B-B14F-4D97-AF65-F5344CB8AC3E}">
        <p14:creationId xmlns:p14="http://schemas.microsoft.com/office/powerpoint/2010/main" val="4550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2263" y="709613"/>
            <a:ext cx="8480425" cy="555148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br>
              <a:rPr lang="fr-BE" sz="1600"/>
            </a:br>
            <a:r>
              <a:rPr lang="fr-BE" sz="1600"/>
              <a:t>				</a:t>
            </a:r>
            <a:r>
              <a:rPr lang="fr-BE" sz="1800" b="1">
                <a:solidFill>
                  <a:srgbClr val="336699"/>
                </a:solidFill>
                <a:effectLst/>
              </a:rPr>
              <a:t>PWC 65 %/kg 	   	 B 65 %</a:t>
            </a:r>
            <a:br>
              <a:rPr lang="fr-BE" sz="1800" b="1">
                <a:solidFill>
                  <a:srgbClr val="336699"/>
                </a:solidFill>
                <a:effectLst/>
              </a:rPr>
            </a:br>
            <a:r>
              <a:rPr lang="fr-BE" sz="1800" b="1">
                <a:solidFill>
                  <a:srgbClr val="336699"/>
                </a:solidFill>
                <a:effectLst/>
              </a:rPr>
              <a:t> 				      (w/kg)</a:t>
            </a:r>
            <a:br>
              <a:rPr lang="fr-BE" sz="1800" b="1">
                <a:solidFill>
                  <a:srgbClr val="336699"/>
                </a:solidFill>
                <a:effectLst/>
              </a:rPr>
            </a:br>
            <a:endParaRPr lang="fr-BE" sz="1800" b="1">
              <a:solidFill>
                <a:srgbClr val="336699"/>
              </a:solidFill>
              <a:effectLst/>
            </a:endParaRP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fr-BE" sz="1600"/>
              <a:t>       Patient FMS (n = 30)		1.52 ± 0.42*		8.2 ± 3.47</a:t>
            </a:r>
            <a:r>
              <a:rPr lang="fr-BE" sz="1600" baseline="30000"/>
              <a:t>+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fr-BE" sz="1600"/>
              <a:t>       Contrôle (n = 67)		1.67 ± 0.39*		4.9 ± 1.56+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endParaRPr lang="fr-BE" sz="1600"/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fr-BE" sz="1200"/>
              <a:t>							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fr-BE" sz="1200"/>
              <a:t> 							*p = 0.08 - </a:t>
            </a:r>
            <a:r>
              <a:rPr lang="fr-BE" sz="1200" baseline="30000"/>
              <a:t>+ </a:t>
            </a:r>
            <a:r>
              <a:rPr lang="fr-BE" sz="1200"/>
              <a:t>p &lt; 0.001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br>
              <a:rPr lang="fr-BE" sz="1600">
                <a:solidFill>
                  <a:srgbClr val="CCECFF"/>
                </a:solidFill>
              </a:rPr>
            </a:br>
            <a:endParaRPr lang="fr-BE" sz="1600">
              <a:solidFill>
                <a:srgbClr val="CCECFF"/>
              </a:solidFill>
              <a:effectLst/>
            </a:endParaRP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fr-BE" sz="1600" b="1">
                <a:solidFill>
                  <a:srgbClr val="336699"/>
                </a:solidFill>
                <a:effectLst/>
              </a:rPr>
              <a:t>Test sous-maximal cyclo-ergomètre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BE" sz="1400"/>
              <a:t>Capacité cardiorespiratoire de la femme fibromyalgique semble être normale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BE" sz="1400"/>
              <a:t>La perception de l'effort chez la femme fibromyalgique est majorée</a:t>
            </a:r>
            <a:endParaRPr lang="fr-FR" sz="1400"/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>
            <a:off x="263525" y="1701800"/>
            <a:ext cx="8382000" cy="0"/>
          </a:xfrm>
          <a:prstGeom prst="line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BE"/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250825" y="2997200"/>
            <a:ext cx="8382000" cy="0"/>
          </a:xfrm>
          <a:prstGeom prst="line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BE"/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39952" y="5733256"/>
            <a:ext cx="43561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400" i="1" dirty="0" err="1">
                <a:solidFill>
                  <a:schemeClr val="tx1"/>
                </a:solidFill>
                <a:cs typeface="Arial" charset="0"/>
              </a:rPr>
              <a:t>Nielens</a:t>
            </a:r>
            <a:r>
              <a:rPr lang="fr-BE" altLang="fr-FR" sz="1400" i="1" dirty="0">
                <a:solidFill>
                  <a:schemeClr val="tx1"/>
                </a:solidFill>
                <a:cs typeface="Arial" charset="0"/>
              </a:rPr>
              <a:t> H, Boisset V, Masquelier E, Clin J Pain 2000</a:t>
            </a:r>
            <a:endParaRPr lang="fr-FR" altLang="fr-FR" sz="1400" i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73444A4-8466-4CA7-A25F-BF9C9BBC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794" y="188640"/>
            <a:ext cx="4615544" cy="19486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A22F0D-1B22-43F2-B34F-098507434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34888"/>
            <a:ext cx="3467100" cy="15144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00FFB1-8FFD-4C4E-94D4-15581005C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80" y="2628023"/>
            <a:ext cx="49720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7280448" cy="5616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9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ablea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682625"/>
            <a:ext cx="6354763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568950" y="6411913"/>
            <a:ext cx="337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400" i="1">
                <a:solidFill>
                  <a:schemeClr val="tx1"/>
                </a:solidFill>
                <a:cs typeface="Arial" charset="0"/>
              </a:rPr>
              <a:t>Masquelier, Revue du rhumatisme, 2003</a:t>
            </a:r>
            <a:endParaRPr lang="fr-FR" altLang="fr-FR" sz="1400" i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655638" y="282575"/>
            <a:ext cx="799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 b="1">
                <a:solidFill>
                  <a:srgbClr val="0070C0"/>
                </a:solidFill>
                <a:cs typeface="Arial" charset="0"/>
              </a:rPr>
              <a:t>DIFFÉRENTES APPROCHES THÉRAPEUTIQUES DE FM</a:t>
            </a:r>
          </a:p>
        </p:txBody>
      </p:sp>
    </p:spTree>
    <p:extLst>
      <p:ext uri="{BB962C8B-B14F-4D97-AF65-F5344CB8AC3E}">
        <p14:creationId xmlns:p14="http://schemas.microsoft.com/office/powerpoint/2010/main" val="3806591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6386" name="Picture 2" descr="C:\Users\00214317\Pictures\MP Navigator EX\2020_11_23\IMG_0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15072" r="32937" b="57437"/>
          <a:stretch/>
        </p:blipFill>
        <p:spPr bwMode="auto">
          <a:xfrm>
            <a:off x="323528" y="404664"/>
            <a:ext cx="8280920" cy="53486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2159" y="5903356"/>
            <a:ext cx="2621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i="1">
                <a:solidFill>
                  <a:srgbClr val="1C1C1C"/>
                </a:solidFill>
              </a:rPr>
              <a:t>Expertise collective Inserm - Fibromyalgie </a:t>
            </a:r>
          </a:p>
        </p:txBody>
      </p:sp>
    </p:spTree>
    <p:extLst>
      <p:ext uri="{BB962C8B-B14F-4D97-AF65-F5344CB8AC3E}">
        <p14:creationId xmlns:p14="http://schemas.microsoft.com/office/powerpoint/2010/main" val="34635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3958" b="3996"/>
          <a:stretch>
            <a:fillRect/>
          </a:stretch>
        </p:blipFill>
        <p:spPr>
          <a:xfrm>
            <a:off x="2341563" y="434975"/>
            <a:ext cx="4687887" cy="5681663"/>
          </a:xfrm>
        </p:spPr>
      </p:pic>
      <p:pic>
        <p:nvPicPr>
          <p:cNvPr id="10445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6259513"/>
            <a:ext cx="10080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ZoneTexte 5"/>
          <p:cNvSpPr txBox="1">
            <a:spLocks noChangeArrowheads="1"/>
          </p:cNvSpPr>
          <p:nvPr/>
        </p:nvSpPr>
        <p:spPr bwMode="auto">
          <a:xfrm>
            <a:off x="6372225" y="5840413"/>
            <a:ext cx="2525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Char char="o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200" i="1">
                <a:solidFill>
                  <a:srgbClr val="383839"/>
                </a:solidFill>
                <a:latin typeface="Calibri" pitchFamily="34" charset="0"/>
              </a:rPr>
              <a:t>Macfarlane GJ.  Ann Rheum Dis; 2016</a:t>
            </a:r>
          </a:p>
        </p:txBody>
      </p:sp>
      <p:sp>
        <p:nvSpPr>
          <p:cNvPr id="104453" name="ZoneTexte 6"/>
          <p:cNvSpPr txBox="1">
            <a:spLocks noChangeArrowheads="1"/>
          </p:cNvSpPr>
          <p:nvPr/>
        </p:nvSpPr>
        <p:spPr bwMode="auto">
          <a:xfrm>
            <a:off x="2341563" y="34925"/>
            <a:ext cx="453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Char char="o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000" b="1">
                <a:solidFill>
                  <a:srgbClr val="005EA8"/>
                </a:solidFill>
                <a:latin typeface="Calibri" pitchFamily="34" charset="0"/>
              </a:rPr>
              <a:t>Management recommendations as flow chart</a:t>
            </a:r>
          </a:p>
        </p:txBody>
      </p:sp>
    </p:spTree>
    <p:extLst>
      <p:ext uri="{BB962C8B-B14F-4D97-AF65-F5344CB8AC3E}">
        <p14:creationId xmlns:p14="http://schemas.microsoft.com/office/powerpoint/2010/main" val="225262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755576" y="1083929"/>
            <a:ext cx="763284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+mn-lt"/>
              </a:rPr>
              <a:t>“In general, patients one highly motivated and willing to do whatever may be needed to improve their symptoms”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2658D9-781D-4A44-8276-22DEACD4EE9B}"/>
              </a:ext>
            </a:extLst>
          </p:cNvPr>
          <p:cNvSpPr txBox="1"/>
          <p:nvPr/>
        </p:nvSpPr>
        <p:spPr>
          <a:xfrm>
            <a:off x="6660232" y="558924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+mn-lt"/>
              </a:rPr>
              <a:t>Nacul</a:t>
            </a:r>
            <a:r>
              <a:rPr lang="fr-FR" sz="1200" dirty="0">
                <a:latin typeface="+mn-lt"/>
              </a:rPr>
              <a:t> L et al,</a:t>
            </a:r>
          </a:p>
          <a:p>
            <a:r>
              <a:rPr lang="fr-BE" sz="1200" dirty="0" err="1">
                <a:latin typeface="+mn-lt"/>
              </a:rPr>
              <a:t>Euromene</a:t>
            </a:r>
            <a:r>
              <a:rPr lang="fr-BE" sz="1200" dirty="0">
                <a:latin typeface="+mn-lt"/>
              </a:rPr>
              <a:t> </a:t>
            </a:r>
            <a:r>
              <a:rPr lang="fr-BE" sz="1200" dirty="0" err="1">
                <a:latin typeface="+mn-lt"/>
              </a:rPr>
              <a:t>Medicina</a:t>
            </a:r>
            <a:r>
              <a:rPr lang="fr-BE" sz="1200" dirty="0">
                <a:latin typeface="+mn-lt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612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23528" y="130750"/>
            <a:ext cx="8149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Examples</a:t>
            </a:r>
            <a:r>
              <a:rPr lang="fr-FR" sz="1400" dirty="0">
                <a:latin typeface="+mn-lt"/>
              </a:rPr>
              <a:t> of </a:t>
            </a:r>
            <a:r>
              <a:rPr lang="fr-FR" sz="1400" dirty="0" err="1">
                <a:latin typeface="+mn-lt"/>
              </a:rPr>
              <a:t>pharmacological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approaches</a:t>
            </a:r>
            <a:r>
              <a:rPr lang="fr-FR" sz="1400" dirty="0">
                <a:latin typeface="+mn-lt"/>
              </a:rPr>
              <a:t> for </a:t>
            </a:r>
            <a:r>
              <a:rPr lang="fr-FR" sz="1400" dirty="0" err="1">
                <a:latin typeface="+mn-lt"/>
              </a:rPr>
              <a:t>relieving</a:t>
            </a:r>
            <a:r>
              <a:rPr lang="fr-FR" sz="1400" dirty="0">
                <a:latin typeface="+mn-lt"/>
              </a:rPr>
              <a:t> / </a:t>
            </a:r>
            <a:r>
              <a:rPr lang="fr-FR" sz="1400" dirty="0" err="1">
                <a:latin typeface="+mn-lt"/>
              </a:rPr>
              <a:t>managing</a:t>
            </a:r>
            <a:r>
              <a:rPr lang="fr-FR" sz="1400" dirty="0">
                <a:latin typeface="+mn-lt"/>
              </a:rPr>
              <a:t> ME/CFS </a:t>
            </a:r>
            <a:r>
              <a:rPr lang="fr-FR" sz="1400" dirty="0" err="1">
                <a:latin typeface="+mn-lt"/>
              </a:rPr>
              <a:t>symptoms</a:t>
            </a:r>
            <a:r>
              <a:rPr lang="fr-FR" sz="1400" dirty="0">
                <a:latin typeface="+mn-lt"/>
              </a:rPr>
              <a:t> *</a:t>
            </a:r>
            <a:endParaRPr lang="fr-BE" sz="14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7B6942-06F6-4E62-A18D-94B81E0A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04" y="438527"/>
            <a:ext cx="471966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2C7229-78AA-414E-A0A7-2FFBEEAE6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3" y="2003486"/>
            <a:ext cx="7324725" cy="15335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0E6DC67-FECF-4EF4-AFA9-1848551C3AEE}"/>
              </a:ext>
            </a:extLst>
          </p:cNvPr>
          <p:cNvSpPr txBox="1"/>
          <p:nvPr/>
        </p:nvSpPr>
        <p:spPr>
          <a:xfrm>
            <a:off x="6012160" y="4265221"/>
            <a:ext cx="164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n-lt"/>
              </a:rPr>
              <a:t>BMJ Case Rep; 2020</a:t>
            </a:r>
            <a:endParaRPr lang="fr-BE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0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B72C6-958F-445C-B080-D54A2788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44824"/>
            <a:ext cx="8784976" cy="86409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dirty="0"/>
              <a:t>Histoire personnelle </a:t>
            </a:r>
            <a:br>
              <a:rPr lang="fr-FR" dirty="0"/>
            </a:br>
            <a:r>
              <a:rPr lang="fr-FR" dirty="0"/>
              <a:t>et histoire de patients – </a:t>
            </a:r>
            <a:br>
              <a:rPr lang="fr-FR" dirty="0"/>
            </a:br>
            <a:r>
              <a:rPr lang="fr-FR" dirty="0"/>
              <a:t>Plaidoyer pour l’approche narrative </a:t>
            </a:r>
            <a:br>
              <a:rPr lang="fr-FR" dirty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441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322501-80AF-43EE-AF7B-F0DEC3D5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676456" cy="2711937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E2591333-7E14-4E32-8F84-EBFCA577E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30635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82452" y="436103"/>
            <a:ext cx="8149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Recommendations</a:t>
            </a:r>
            <a:r>
              <a:rPr lang="fr-FR" sz="1400" dirty="0">
                <a:latin typeface="+mn-lt"/>
              </a:rPr>
              <a:t> for a non-</a:t>
            </a:r>
            <a:r>
              <a:rPr lang="fr-FR" sz="1400" dirty="0" err="1">
                <a:latin typeface="+mn-lt"/>
              </a:rPr>
              <a:t>pharmacological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approach</a:t>
            </a:r>
            <a:r>
              <a:rPr lang="fr-FR" sz="1400" dirty="0">
                <a:latin typeface="+mn-lt"/>
              </a:rPr>
              <a:t> to the relief of ME/CFS </a:t>
            </a:r>
            <a:r>
              <a:rPr lang="fr-FR" sz="1400" dirty="0" err="1">
                <a:latin typeface="+mn-lt"/>
              </a:rPr>
              <a:t>symptoms</a:t>
            </a:r>
            <a:endParaRPr lang="fr-BE" sz="14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53C635-8BBD-4683-9A25-1E9F9189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51" y="836712"/>
            <a:ext cx="5550000" cy="52657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35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Exercices et SFC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/>
              <a:t>Implications cliniques </a:t>
            </a:r>
          </a:p>
          <a:p>
            <a:pPr marL="571500" lvl="1" indent="-342900"/>
            <a:r>
              <a:rPr lang="fr-BE"/>
              <a:t>Il existe une évidence faible à modérée pour suggérer que les thérapies par exercices peuvent contribuer à l'amélioration de certains des symptômes du SFC, en particulier la fatigue.  </a:t>
            </a:r>
          </a:p>
          <a:p>
            <a:pPr marL="571500" lvl="1" indent="-342900"/>
            <a:r>
              <a:rPr lang="fr-BE"/>
              <a:t>Les effets à long terme sont plus incertains que ceux à court terme.</a:t>
            </a:r>
          </a:p>
          <a:p>
            <a:pPr marL="571500" lvl="1" indent="-342900"/>
            <a:r>
              <a:rPr lang="fr-BE"/>
              <a:t>L'impact des exercices entraînant des effets secondaires sérieux est incertain.</a:t>
            </a:r>
          </a:p>
          <a:p>
            <a:pPr marL="571500" lvl="1" indent="-342900"/>
            <a:endParaRPr lang="fr-BE"/>
          </a:p>
          <a:p>
            <a:pPr marL="1085850" lvl="3" indent="0">
              <a:buNone/>
            </a:pPr>
            <a:r>
              <a:rPr lang="fr-BE"/>
              <a:t>				</a:t>
            </a:r>
            <a:r>
              <a:rPr lang="fr-BE" i="1"/>
              <a:t>Larun L. Cochrane Database Syst Rev, 2019</a:t>
            </a:r>
          </a:p>
          <a:p>
            <a:pPr marL="628650" lvl="2" indent="0">
              <a:buNone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24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/>
              <a:t>Exercices et SFC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4176464"/>
          </a:xfrm>
        </p:spPr>
        <p:txBody>
          <a:bodyPr/>
          <a:lstStyle/>
          <a:p>
            <a:r>
              <a:rPr lang="fr-BE" b="1" dirty="0"/>
              <a:t>Implications de recherche </a:t>
            </a:r>
          </a:p>
          <a:p>
            <a:pPr marL="571500" lvl="1" indent="-342900"/>
            <a:r>
              <a:rPr lang="fr-BE" dirty="0"/>
              <a:t>Nécessite des études RCT ++ permettant de clarifier l'intensité type et la durée des exercices.</a:t>
            </a:r>
          </a:p>
          <a:p>
            <a:pPr marL="571500" lvl="1" indent="-342900"/>
            <a:r>
              <a:rPr lang="fr-BE" dirty="0"/>
              <a:t>Nécessite d'opérationnaliser le processus de diagnostic</a:t>
            </a:r>
          </a:p>
          <a:p>
            <a:pPr marL="571500" lvl="1" indent="-342900"/>
            <a:r>
              <a:rPr lang="fr-BE" dirty="0"/>
              <a:t>Identifier des sous-groupes "répondeurs" (avec bénéfice positif)</a:t>
            </a:r>
          </a:p>
          <a:p>
            <a:pPr marL="1085850" lvl="3" indent="0">
              <a:buNone/>
            </a:pPr>
            <a:r>
              <a:rPr lang="fr-BE" dirty="0"/>
              <a:t>				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9792" y="479715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Larun L. Cochrane Database Syst Rev, 2019</a:t>
            </a:r>
          </a:p>
          <a:p>
            <a:pPr marL="62865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DB893-00A6-4A6D-9D36-026E23E9FF0A}"/>
              </a:ext>
            </a:extLst>
          </p:cNvPr>
          <p:cNvSpPr txBox="1"/>
          <p:nvPr/>
        </p:nvSpPr>
        <p:spPr>
          <a:xfrm>
            <a:off x="323528" y="284639"/>
            <a:ext cx="8149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Recommendations</a:t>
            </a:r>
            <a:r>
              <a:rPr lang="fr-FR" sz="1400" dirty="0">
                <a:latin typeface="+mn-lt"/>
              </a:rPr>
              <a:t> for a non-</a:t>
            </a:r>
            <a:r>
              <a:rPr lang="fr-FR" sz="1400" dirty="0" err="1">
                <a:latin typeface="+mn-lt"/>
              </a:rPr>
              <a:t>pharmacological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approach</a:t>
            </a:r>
            <a:r>
              <a:rPr lang="fr-FR" sz="1400" dirty="0">
                <a:latin typeface="+mn-lt"/>
              </a:rPr>
              <a:t> to the relief of ME/CFS </a:t>
            </a:r>
            <a:r>
              <a:rPr lang="fr-FR" sz="1400" dirty="0" err="1">
                <a:latin typeface="+mn-lt"/>
              </a:rPr>
              <a:t>symptoms</a:t>
            </a:r>
            <a:endParaRPr lang="fr-BE" sz="1400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6052D5-E936-41AC-BC08-ECFF1601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836712"/>
            <a:ext cx="86963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DD8260-2E3E-4A66-BAD9-436E3656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1985706"/>
            <a:ext cx="8604448" cy="17668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086153-6898-431E-B226-008C0CBAFF3D}"/>
              </a:ext>
            </a:extLst>
          </p:cNvPr>
          <p:cNvSpPr txBox="1"/>
          <p:nvPr/>
        </p:nvSpPr>
        <p:spPr>
          <a:xfrm>
            <a:off x="3956566" y="4548936"/>
            <a:ext cx="4241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n-lt"/>
              </a:rPr>
              <a:t>Int J Qualitative </a:t>
            </a:r>
            <a:r>
              <a:rPr lang="fr-FR" sz="1400" i="1" dirty="0" err="1">
                <a:latin typeface="+mn-lt"/>
              </a:rPr>
              <a:t>Studies</a:t>
            </a:r>
            <a:r>
              <a:rPr lang="fr-FR" sz="1400" i="1" dirty="0">
                <a:latin typeface="+mn-lt"/>
              </a:rPr>
              <a:t> on </a:t>
            </a:r>
            <a:r>
              <a:rPr lang="fr-FR" sz="1400" i="1" dirty="0" err="1">
                <a:latin typeface="+mn-lt"/>
              </a:rPr>
              <a:t>Health</a:t>
            </a:r>
            <a:r>
              <a:rPr lang="fr-FR" sz="1400" i="1" dirty="0">
                <a:latin typeface="+mn-lt"/>
              </a:rPr>
              <a:t> and </a:t>
            </a:r>
            <a:r>
              <a:rPr lang="fr-FR" sz="1400" i="1" dirty="0" err="1">
                <a:latin typeface="+mn-lt"/>
              </a:rPr>
              <a:t>Well-Being</a:t>
            </a:r>
            <a:r>
              <a:rPr lang="fr-FR" sz="1400" i="1" dirty="0">
                <a:latin typeface="+mn-lt"/>
              </a:rPr>
              <a:t>; 2020</a:t>
            </a:r>
            <a:endParaRPr lang="fr-BE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6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91EB09-7719-4D74-B731-842AD54FF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3240360"/>
          </a:xfrm>
        </p:spPr>
        <p:txBody>
          <a:bodyPr/>
          <a:lstStyle/>
          <a:p>
            <a:r>
              <a:rPr lang="fr-FR" dirty="0"/>
              <a:t>Cette « </a:t>
            </a:r>
            <a:r>
              <a:rPr lang="fr-FR" dirty="0" err="1"/>
              <a:t>scoping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 » souligne l’importance d’attitudes positives envers la ME/CFS en général </a:t>
            </a:r>
            <a:br>
              <a:rPr lang="fr-FR" dirty="0"/>
            </a:br>
            <a:r>
              <a:rPr lang="fr-FR" dirty="0"/>
              <a:t>et par les professionnels de la santé en particulier.</a:t>
            </a:r>
          </a:p>
          <a:p>
            <a:r>
              <a:rPr lang="fr-FR" dirty="0"/>
              <a:t>TCC améliore l’état de fatigue (effet à long terme ?)</a:t>
            </a:r>
          </a:p>
          <a:p>
            <a:r>
              <a:rPr lang="fr-FR" dirty="0"/>
              <a:t>Etudes </a:t>
            </a:r>
            <a:r>
              <a:rPr lang="fr-FR" dirty="0" err="1"/>
              <a:t>activity-pacing</a:t>
            </a:r>
            <a:r>
              <a:rPr lang="fr-FR" dirty="0"/>
              <a:t> et des réhabilitations sont peu nombreuses et leurs effets sont inconsistants.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D071E-1E59-42E7-BAD6-B1C1CDF91194}"/>
              </a:ext>
            </a:extLst>
          </p:cNvPr>
          <p:cNvSpPr txBox="1"/>
          <p:nvPr/>
        </p:nvSpPr>
        <p:spPr>
          <a:xfrm>
            <a:off x="5796136" y="4865385"/>
            <a:ext cx="237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latin typeface="+mn-lt"/>
              </a:rPr>
              <a:t>Mengshoel</a:t>
            </a:r>
            <a:r>
              <a:rPr lang="fr-FR" sz="1600" i="1" dirty="0">
                <a:latin typeface="+mn-lt"/>
              </a:rPr>
              <a:t> AM et al; 2020</a:t>
            </a:r>
            <a:endParaRPr lang="fr-BE" sz="1600" i="1" dirty="0">
              <a:latin typeface="+mn-lt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153659E2-0C2C-43F4-BFB4-D4DBDBE21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307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237B3-0F4D-4811-A824-70088FBA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96" y="1124744"/>
            <a:ext cx="8784976" cy="590465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fr-FR" sz="2800" b="0" dirty="0">
                <a:solidFill>
                  <a:schemeClr val="tx1"/>
                </a:solidFill>
              </a:rPr>
              <a:t>« </a:t>
            </a:r>
            <a:r>
              <a:rPr lang="fr-FR" sz="2800" b="0" dirty="0" err="1">
                <a:solidFill>
                  <a:schemeClr val="tx1"/>
                </a:solidFill>
              </a:rPr>
              <a:t>Previous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reviews</a:t>
            </a:r>
            <a:r>
              <a:rPr lang="fr-FR" sz="2800" b="0" dirty="0">
                <a:solidFill>
                  <a:schemeClr val="tx1"/>
                </a:solidFill>
              </a:rPr>
              <a:t> of </a:t>
            </a:r>
            <a:r>
              <a:rPr lang="fr-FR" sz="2800" b="0" dirty="0" err="1">
                <a:solidFill>
                  <a:schemeClr val="tx1"/>
                </a:solidFill>
              </a:rPr>
              <a:t>adult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studies</a:t>
            </a:r>
            <a:r>
              <a:rPr lang="fr-FR" sz="2800" b="0" dirty="0">
                <a:solidFill>
                  <a:schemeClr val="tx1"/>
                </a:solidFill>
              </a:rPr>
              <a:t> have </a:t>
            </a:r>
            <a:r>
              <a:rPr lang="fr-FR" sz="2800" b="0" dirty="0" err="1">
                <a:solidFill>
                  <a:schemeClr val="tx1"/>
                </a:solidFill>
              </a:rPr>
              <a:t>reported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that</a:t>
            </a:r>
            <a:r>
              <a:rPr lang="fr-FR" sz="2800" b="0" dirty="0">
                <a:solidFill>
                  <a:schemeClr val="tx1"/>
                </a:solidFill>
              </a:rPr>
              <a:t> patients are </a:t>
            </a:r>
            <a:r>
              <a:rPr lang="fr-FR" sz="2800" b="0" dirty="0" err="1">
                <a:solidFill>
                  <a:schemeClr val="tx1"/>
                </a:solidFill>
              </a:rPr>
              <a:t>frustrated</a:t>
            </a:r>
            <a:r>
              <a:rPr lang="fr-FR" sz="2800" b="0" dirty="0">
                <a:solidFill>
                  <a:schemeClr val="tx1"/>
                </a:solidFill>
              </a:rPr>
              <a:t> about the disputes over the nature of ME/CFS, </a:t>
            </a:r>
            <a:r>
              <a:rPr lang="fr-FR" sz="2800" b="0" dirty="0" err="1">
                <a:solidFill>
                  <a:schemeClr val="tx1"/>
                </a:solidFill>
              </a:rPr>
              <a:t>find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regognition</a:t>
            </a:r>
            <a:r>
              <a:rPr lang="fr-FR" sz="2800" b="0" dirty="0">
                <a:solidFill>
                  <a:schemeClr val="tx1"/>
                </a:solidFill>
              </a:rPr>
              <a:t> by </a:t>
            </a:r>
            <a:r>
              <a:rPr lang="fr-FR" sz="2800" b="0" dirty="0" err="1">
                <a:solidFill>
                  <a:schemeClr val="tx1"/>
                </a:solidFill>
              </a:rPr>
              <a:t>health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professionals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valuable</a:t>
            </a:r>
            <a:r>
              <a:rPr lang="fr-FR" sz="2800" b="0" dirty="0">
                <a:solidFill>
                  <a:schemeClr val="tx1"/>
                </a:solidFill>
              </a:rPr>
              <a:t>, </a:t>
            </a:r>
            <a:r>
              <a:rPr lang="fr-FR" sz="2800" b="0" dirty="0" err="1">
                <a:solidFill>
                  <a:schemeClr val="tx1"/>
                </a:solidFill>
              </a:rPr>
              <a:t>resist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psychological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explanations</a:t>
            </a:r>
            <a:r>
              <a:rPr lang="fr-FR" sz="2800" b="0" dirty="0">
                <a:solidFill>
                  <a:schemeClr val="tx1"/>
                </a:solidFill>
              </a:rPr>
              <a:t> and </a:t>
            </a:r>
            <a:r>
              <a:rPr lang="fr-FR" sz="2800" b="0" dirty="0" err="1">
                <a:solidFill>
                  <a:schemeClr val="tx1"/>
                </a:solidFill>
              </a:rPr>
              <a:t>strive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to </a:t>
            </a:r>
            <a:r>
              <a:rPr lang="fr-FR" sz="2800" b="0" dirty="0" err="1">
                <a:solidFill>
                  <a:schemeClr val="tx1"/>
                </a:solidFill>
              </a:rPr>
              <a:t>find</a:t>
            </a:r>
            <a:r>
              <a:rPr lang="fr-FR" sz="2800" b="0" dirty="0">
                <a:solidFill>
                  <a:schemeClr val="tx1"/>
                </a:solidFill>
              </a:rPr>
              <a:t> effective self-management </a:t>
            </a:r>
            <a:r>
              <a:rPr lang="fr-FR" sz="2800" b="0" dirty="0" err="1">
                <a:solidFill>
                  <a:schemeClr val="tx1"/>
                </a:solidFill>
              </a:rPr>
              <a:t>strategies</a:t>
            </a:r>
            <a:r>
              <a:rPr lang="fr-FR" sz="2800" b="0" dirty="0">
                <a:solidFill>
                  <a:schemeClr val="tx1"/>
                </a:solidFill>
              </a:rPr>
              <a:t>.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					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				</a:t>
            </a:r>
            <a:r>
              <a:rPr lang="fr-FR" sz="1800" b="0" i="1" dirty="0" err="1">
                <a:solidFill>
                  <a:schemeClr val="tx1"/>
                </a:solidFill>
              </a:rPr>
              <a:t>Drachler</a:t>
            </a:r>
            <a:r>
              <a:rPr lang="fr-FR" sz="1800" b="0" i="1" dirty="0">
                <a:solidFill>
                  <a:schemeClr val="tx1"/>
                </a:solidFill>
              </a:rPr>
              <a:t> et al.; 2009. -  </a:t>
            </a:r>
            <a:r>
              <a:rPr lang="fr-FR" sz="1800" b="0" i="1" dirty="0" err="1">
                <a:solidFill>
                  <a:schemeClr val="tx1"/>
                </a:solidFill>
              </a:rPr>
              <a:t>Mengshoel</a:t>
            </a:r>
            <a:r>
              <a:rPr lang="fr-FR" sz="1800" b="0" i="1" dirty="0">
                <a:solidFill>
                  <a:schemeClr val="tx1"/>
                </a:solidFill>
              </a:rPr>
              <a:t> AM et al.; 2020</a:t>
            </a:r>
            <a:endParaRPr lang="fr-BE" sz="2800" b="0" i="1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267932-2733-43CF-9FBB-49DA541D6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29037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7"/>
          <a:stretch>
            <a:fillRect/>
          </a:stretch>
        </p:blipFill>
        <p:spPr>
          <a:xfrm>
            <a:off x="601663" y="1104900"/>
            <a:ext cx="8004175" cy="394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197225" y="5526088"/>
            <a:ext cx="21923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000">
                <a:cs typeface="Arial" charset="0"/>
              </a:rPr>
              <a:t>The yo-yo pattern</a:t>
            </a:r>
            <a:endParaRPr lang="fr-FR" altLang="fr-FR" sz="2000">
              <a:cs typeface="Arial" charset="0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236296" y="5526088"/>
            <a:ext cx="1025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400" i="1" dirty="0">
                <a:cs typeface="Arial" charset="0"/>
              </a:rPr>
              <a:t>Turk, 2004</a:t>
            </a:r>
            <a:endParaRPr lang="fr-FR" altLang="fr-FR" sz="14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02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3"/>
          <a:stretch>
            <a:fillRect/>
          </a:stretch>
        </p:blipFill>
        <p:spPr>
          <a:xfrm>
            <a:off x="279400" y="742950"/>
            <a:ext cx="82994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338513" y="4975225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cs typeface="Arial" charset="0"/>
              </a:rPr>
              <a:t>Balanced growth</a:t>
            </a:r>
            <a:endParaRPr lang="fr-FR" altLang="fr-FR" sz="2400">
              <a:cs typeface="Arial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299325" y="6008688"/>
            <a:ext cx="11509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600" i="1">
                <a:cs typeface="Arial" charset="0"/>
              </a:rPr>
              <a:t>Turk, 2004</a:t>
            </a:r>
            <a:endParaRPr lang="fr-FR" altLang="fr-FR" sz="1600" i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5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pPr algn="ctr"/>
            <a:br>
              <a:rPr lang="fr-BE" dirty="0"/>
            </a:br>
            <a:br>
              <a:rPr lang="fr-BE" sz="2400" dirty="0"/>
            </a:br>
            <a:br>
              <a:rPr lang="fr-BE" sz="2400" dirty="0"/>
            </a:b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1691680" y="530120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"/>
          <a:stretch/>
        </p:blipFill>
        <p:spPr bwMode="auto">
          <a:xfrm>
            <a:off x="2411760" y="200025"/>
            <a:ext cx="4239905" cy="5965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237B3-0F4D-4811-A824-70088FBA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96" y="1124744"/>
            <a:ext cx="8784976" cy="5904656"/>
          </a:xfrm>
        </p:spPr>
        <p:txBody>
          <a:bodyPr/>
          <a:lstStyle/>
          <a:p>
            <a:r>
              <a:rPr lang="fr-FR" sz="2800" b="0" dirty="0" err="1">
                <a:solidFill>
                  <a:schemeClr val="tx1"/>
                </a:solidFill>
              </a:rPr>
              <a:t>Personal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healing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does</a:t>
            </a:r>
            <a:r>
              <a:rPr lang="fr-FR" sz="2800" b="0" dirty="0">
                <a:solidFill>
                  <a:schemeClr val="tx1"/>
                </a:solidFill>
              </a:rPr>
              <a:t> not </a:t>
            </a:r>
            <a:r>
              <a:rPr lang="fr-FR" sz="2800" b="0" dirty="0" err="1">
                <a:solidFill>
                  <a:schemeClr val="tx1"/>
                </a:solidFill>
              </a:rPr>
              <a:t>mereby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depend</a:t>
            </a:r>
            <a:r>
              <a:rPr lang="fr-FR" sz="2800" b="0" dirty="0">
                <a:solidFill>
                  <a:schemeClr val="tx1"/>
                </a:solidFill>
              </a:rPr>
              <a:t> on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 err="1">
                <a:solidFill>
                  <a:schemeClr val="tx1"/>
                </a:solidFill>
              </a:rPr>
              <a:t>what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happens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during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therapy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u="sng" dirty="0">
                <a:solidFill>
                  <a:schemeClr val="tx1"/>
                </a:solidFill>
              </a:rPr>
              <a:t>but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how </a:t>
            </a:r>
            <a:r>
              <a:rPr lang="fr-FR" sz="2800" b="0" dirty="0" err="1">
                <a:solidFill>
                  <a:schemeClr val="tx1"/>
                </a:solidFill>
              </a:rPr>
              <a:t>therapy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becomes</a:t>
            </a:r>
            <a:r>
              <a:rPr lang="fr-FR" sz="2800" b="0" dirty="0">
                <a:solidFill>
                  <a:schemeClr val="tx1"/>
                </a:solidFill>
              </a:rPr>
              <a:t> an </a:t>
            </a:r>
            <a:r>
              <a:rPr lang="fr-FR" sz="2800" b="0" dirty="0" err="1">
                <a:solidFill>
                  <a:schemeClr val="tx1"/>
                </a:solidFill>
              </a:rPr>
              <a:t>episode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in a </a:t>
            </a:r>
            <a:r>
              <a:rPr lang="fr-FR" sz="2800" b="0" dirty="0" err="1">
                <a:solidFill>
                  <a:schemeClr val="tx1"/>
                </a:solidFill>
              </a:rPr>
              <a:t>larger</a:t>
            </a:r>
            <a:r>
              <a:rPr lang="fr-FR" sz="2800" b="0" dirty="0">
                <a:solidFill>
                  <a:schemeClr val="tx1"/>
                </a:solidFill>
              </a:rPr>
              <a:t> narrative of </a:t>
            </a:r>
            <a:r>
              <a:rPr lang="fr-FR" sz="2800" b="0" dirty="0" err="1">
                <a:solidFill>
                  <a:schemeClr val="tx1"/>
                </a:solidFill>
              </a:rPr>
              <a:t>illness</a:t>
            </a:r>
            <a:r>
              <a:rPr lang="fr-FR" sz="2800" b="0" dirty="0">
                <a:solidFill>
                  <a:schemeClr val="tx1"/>
                </a:solidFill>
              </a:rPr>
              <a:t> and </a:t>
            </a: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 err="1">
                <a:solidFill>
                  <a:schemeClr val="tx1"/>
                </a:solidFill>
              </a:rPr>
              <a:t>recovery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experiences</a:t>
            </a:r>
            <a:r>
              <a:rPr lang="fr-FR" sz="2800" b="0" dirty="0">
                <a:solidFill>
                  <a:schemeClr val="tx1"/>
                </a:solidFill>
              </a:rPr>
              <a:t> »</a:t>
            </a:r>
            <a:br>
              <a:rPr lang="fr-FR" sz="2800" b="0" dirty="0">
                <a:solidFill>
                  <a:schemeClr val="tx1"/>
                </a:solidFill>
              </a:rPr>
            </a:b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						</a:t>
            </a:r>
            <a:r>
              <a:rPr lang="fr-FR" sz="2000" b="0" i="1" dirty="0" err="1">
                <a:solidFill>
                  <a:schemeClr val="tx1"/>
                </a:solidFill>
              </a:rPr>
              <a:t>Hurwitz</a:t>
            </a:r>
            <a:r>
              <a:rPr lang="fr-FR" sz="2000" b="0" i="1" dirty="0">
                <a:solidFill>
                  <a:schemeClr val="tx1"/>
                </a:solidFill>
              </a:rPr>
              <a:t> et al, 2004</a:t>
            </a:r>
            <a:endParaRPr lang="fr-BE" sz="2800" b="0" i="1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3B6771-A409-417A-B1E6-F1AC18CAF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31708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237B3-0F4D-4811-A824-70088FBA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96" y="1124744"/>
            <a:ext cx="8784976" cy="59046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800" b="0" dirty="0">
                <a:solidFill>
                  <a:schemeClr val="tx1"/>
                </a:solidFill>
              </a:rPr>
              <a:t>« It </a:t>
            </a:r>
            <a:r>
              <a:rPr lang="fr-FR" sz="2800" b="0" dirty="0" err="1">
                <a:solidFill>
                  <a:schemeClr val="tx1"/>
                </a:solidFill>
              </a:rPr>
              <a:t>seems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that</a:t>
            </a:r>
            <a:r>
              <a:rPr lang="fr-FR" sz="2800" b="0" dirty="0">
                <a:solidFill>
                  <a:schemeClr val="tx1"/>
                </a:solidFill>
              </a:rPr>
              <a:t> patients </a:t>
            </a:r>
            <a:r>
              <a:rPr lang="fr-FR" sz="2800" b="0" dirty="0" err="1">
                <a:solidFill>
                  <a:schemeClr val="tx1"/>
                </a:solidFill>
              </a:rPr>
              <a:t>search</a:t>
            </a:r>
            <a:r>
              <a:rPr lang="fr-FR" sz="2800" b="0" dirty="0">
                <a:solidFill>
                  <a:schemeClr val="tx1"/>
                </a:solidFill>
              </a:rPr>
              <a:t> to </a:t>
            </a:r>
            <a:r>
              <a:rPr lang="fr-FR" sz="2800" b="0" dirty="0" err="1">
                <a:solidFill>
                  <a:schemeClr val="tx1"/>
                </a:solidFill>
              </a:rPr>
              <a:t>understand</a:t>
            </a:r>
            <a:r>
              <a:rPr lang="fr-FR" sz="2800" b="0" dirty="0">
                <a:solidFill>
                  <a:schemeClr val="tx1"/>
                </a:solidFill>
              </a:rPr>
              <a:t> how to </a:t>
            </a:r>
            <a:r>
              <a:rPr lang="fr-FR" sz="2800" b="0" dirty="0" err="1">
                <a:solidFill>
                  <a:schemeClr val="tx1"/>
                </a:solidFill>
              </a:rPr>
              <a:t>connect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themselves</a:t>
            </a:r>
            <a:r>
              <a:rPr lang="fr-FR" sz="2800" b="0" dirty="0">
                <a:solidFill>
                  <a:schemeClr val="tx1"/>
                </a:solidFill>
              </a:rPr>
              <a:t> and </a:t>
            </a:r>
            <a:r>
              <a:rPr lang="fr-FR" sz="2800" b="0" dirty="0" err="1">
                <a:solidFill>
                  <a:schemeClr val="tx1"/>
                </a:solidFill>
              </a:rPr>
              <a:t>their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lives</a:t>
            </a:r>
            <a:r>
              <a:rPr lang="fr-FR" sz="2800" b="0" dirty="0">
                <a:solidFill>
                  <a:schemeClr val="tx1"/>
                </a:solidFill>
              </a:rPr>
              <a:t> to a non-</a:t>
            </a:r>
            <a:r>
              <a:rPr lang="fr-FR" sz="2800" b="0" dirty="0" err="1">
                <a:solidFill>
                  <a:schemeClr val="tx1"/>
                </a:solidFill>
              </a:rPr>
              <a:t>comprehensible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illness</a:t>
            </a:r>
            <a:r>
              <a:rPr lang="fr-FR" sz="2800" b="0" dirty="0">
                <a:solidFill>
                  <a:schemeClr val="tx1"/>
                </a:solidFill>
              </a:rPr>
              <a:t> and </a:t>
            </a:r>
            <a:r>
              <a:rPr lang="fr-FR" sz="2800" b="0" dirty="0" err="1">
                <a:solidFill>
                  <a:schemeClr val="tx1"/>
                </a:solidFill>
              </a:rPr>
              <a:t>its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fluctuating</a:t>
            </a:r>
            <a:r>
              <a:rPr lang="fr-FR" sz="2800" b="0" dirty="0">
                <a:solidFill>
                  <a:schemeClr val="tx1"/>
                </a:solidFill>
              </a:rPr>
              <a:t> course ».</a:t>
            </a:r>
            <a:br>
              <a:rPr lang="fr-FR" sz="2800" b="0" dirty="0">
                <a:solidFill>
                  <a:schemeClr val="tx1"/>
                </a:solidFill>
              </a:rPr>
            </a:br>
            <a:br>
              <a:rPr lang="fr-FR" sz="2800" b="0" dirty="0">
                <a:solidFill>
                  <a:schemeClr val="tx1"/>
                </a:solidFill>
              </a:rPr>
            </a:br>
            <a:r>
              <a:rPr lang="fr-FR" sz="2800" b="0" dirty="0">
                <a:solidFill>
                  <a:schemeClr val="tx1"/>
                </a:solidFill>
              </a:rPr>
              <a:t>					</a:t>
            </a:r>
            <a:r>
              <a:rPr lang="fr-FR" sz="2000" b="0" i="1" dirty="0" err="1">
                <a:solidFill>
                  <a:schemeClr val="tx1"/>
                </a:solidFill>
              </a:rPr>
              <a:t>Mengshoel</a:t>
            </a:r>
            <a:r>
              <a:rPr lang="fr-FR" sz="2000" b="0" i="1" dirty="0">
                <a:solidFill>
                  <a:schemeClr val="tx1"/>
                </a:solidFill>
              </a:rPr>
              <a:t> AM et al.; 2020</a:t>
            </a:r>
            <a:endParaRPr lang="fr-BE" sz="2800" b="0" i="1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C8E1A-DFE0-4E54-BEF5-8F98A274B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4702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" y="188640"/>
            <a:ext cx="8430766" cy="2866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411760" y="3356992"/>
            <a:ext cx="5082505" cy="2545829"/>
            <a:chOff x="2411760" y="3356992"/>
            <a:chExt cx="5082505" cy="25458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" r="3334"/>
            <a:stretch/>
          </p:blipFill>
          <p:spPr bwMode="auto">
            <a:xfrm>
              <a:off x="2411760" y="3422129"/>
              <a:ext cx="5082505" cy="248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483768" y="3356992"/>
              <a:ext cx="129614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C99D9F-8587-445A-A6C6-7A827297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35591"/>
            <a:ext cx="8460432" cy="3941890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6981EF69-0E9C-4073-91F0-7FA011C44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8140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64096"/>
          </a:xfrm>
        </p:spPr>
        <p:txBody>
          <a:bodyPr/>
          <a:lstStyle/>
          <a:p>
            <a:pPr algn="ctr"/>
            <a:r>
              <a:rPr lang="fr-BE" sz="3200"/>
              <a:t>Syndrome de fatigue chronique :</a:t>
            </a:r>
            <a:br>
              <a:rPr lang="fr-BE" sz="3200"/>
            </a:br>
            <a:r>
              <a:rPr lang="fr-BE" sz="3000"/>
              <a:t>Recommandations du Conseil supérieur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96752"/>
            <a:ext cx="9252520" cy="504056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fr-BE" sz="2400"/>
              <a:t>Appréhender un </a:t>
            </a:r>
            <a:r>
              <a:rPr lang="fr-BE" sz="2400" b="1">
                <a:solidFill>
                  <a:srgbClr val="005EA8"/>
                </a:solidFill>
              </a:rPr>
              <a:t>syndrome complexe </a:t>
            </a:r>
            <a:r>
              <a:rPr lang="fr-BE" sz="2400"/>
              <a:t>avec une approche personnalisée et interdisciplinaire largement basée sur les aspects physiques, psychologiques et sociaux.</a:t>
            </a:r>
          </a:p>
          <a:p>
            <a:pPr>
              <a:buFont typeface="+mj-lt"/>
              <a:buAutoNum type="arabicPeriod"/>
            </a:pPr>
            <a:r>
              <a:rPr lang="fr-BE" sz="2400"/>
              <a:t>Lutter contre les </a:t>
            </a:r>
            <a:r>
              <a:rPr lang="fr-BE" sz="2400" b="1">
                <a:solidFill>
                  <a:srgbClr val="005EA8"/>
                </a:solidFill>
              </a:rPr>
              <a:t>préjugés</a:t>
            </a:r>
            <a:r>
              <a:rPr lang="fr-BE" sz="2400"/>
              <a:t> et l</a:t>
            </a:r>
            <a:r>
              <a:rPr lang="fr-BE" sz="2400" b="1">
                <a:solidFill>
                  <a:srgbClr val="005EA8"/>
                </a:solidFill>
              </a:rPr>
              <a:t>'incompréhension</a:t>
            </a:r>
            <a:r>
              <a:rPr lang="fr-BE" sz="2400"/>
              <a:t> </a:t>
            </a:r>
            <a:r>
              <a:rPr lang="fr-BE" sz="2400">
                <a:sym typeface="Symbol"/>
              </a:rPr>
              <a:t> </a:t>
            </a:r>
            <a:r>
              <a:rPr lang="fr-BE" sz="2400" b="1">
                <a:solidFill>
                  <a:srgbClr val="57AB27"/>
                </a:solidFill>
                <a:sym typeface="Symbol"/>
              </a:rPr>
              <a:t>ENSEIGNEMENT</a:t>
            </a:r>
            <a:br>
              <a:rPr lang="fr-BE" sz="2400">
                <a:sym typeface="Symbol"/>
              </a:rPr>
            </a:br>
            <a:r>
              <a:rPr lang="fr-BE" sz="2400">
                <a:sym typeface="Symbol"/>
              </a:rPr>
              <a:t> intégration de ce sujet dans le cursus des Masters - après Master et post graduats - avec des modules de formation et une reconnaissance officielle.</a:t>
            </a:r>
          </a:p>
          <a:p>
            <a:pPr marL="457200" indent="-457200">
              <a:buFont typeface="+mj-lt"/>
              <a:buAutoNum type="arabicPeriod"/>
            </a:pPr>
            <a:r>
              <a:rPr lang="fr-BE" sz="2400">
                <a:sym typeface="Symbol"/>
              </a:rPr>
              <a:t>Favoriser les </a:t>
            </a:r>
            <a:r>
              <a:rPr lang="fr-BE" sz="2400" b="1">
                <a:solidFill>
                  <a:srgbClr val="005EA8"/>
                </a:solidFill>
                <a:sym typeface="Symbol"/>
              </a:rPr>
              <a:t>trajets de soins interdisciplinaires </a:t>
            </a:r>
            <a:r>
              <a:rPr lang="fr-BE" sz="2400">
                <a:sym typeface="Symbol"/>
              </a:rPr>
              <a:t>et les </a:t>
            </a:r>
            <a:r>
              <a:rPr lang="fr-BE" sz="2400" b="1">
                <a:solidFill>
                  <a:srgbClr val="005EA8"/>
                </a:solidFill>
                <a:sym typeface="Symbol"/>
              </a:rPr>
              <a:t>centres spécialisés de 3e ligne</a:t>
            </a:r>
            <a:r>
              <a:rPr lang="fr-BE" sz="2400">
                <a:sym typeface="Symbol"/>
              </a:rPr>
              <a:t>.  Rôle important du médecin généraliste  ++</a:t>
            </a:r>
          </a:p>
          <a:p>
            <a:pPr marL="457200" indent="-457200">
              <a:buFont typeface="+mj-lt"/>
              <a:buAutoNum type="arabicPeriod"/>
            </a:pPr>
            <a:r>
              <a:rPr lang="fr-BE" sz="2400">
                <a:sym typeface="Symbol"/>
              </a:rPr>
              <a:t>Renforcer la </a:t>
            </a:r>
            <a:r>
              <a:rPr lang="fr-BE" sz="2400" b="1">
                <a:solidFill>
                  <a:srgbClr val="005EA8"/>
                </a:solidFill>
                <a:sym typeface="Symbol"/>
              </a:rPr>
              <a:t>recherche biomédicale</a:t>
            </a:r>
            <a:r>
              <a:rPr lang="fr-BE" sz="2400">
                <a:sym typeface="Symbol"/>
              </a:rPr>
              <a:t> (identifications des marqueurs biologiques et rôle des processus neurologiques, immunologiques et métaboliques)  nécessite </a:t>
            </a:r>
            <a:r>
              <a:rPr lang="fr-BE" sz="2400" b="1">
                <a:solidFill>
                  <a:srgbClr val="57AB27"/>
                </a:solidFill>
                <a:sym typeface="Symbol"/>
              </a:rPr>
              <a:t>études propectives à long terme.</a:t>
            </a:r>
          </a:p>
          <a:p>
            <a:pPr marL="0" indent="0">
              <a:buNone/>
            </a:pPr>
            <a:r>
              <a:rPr lang="fr-BE" sz="2400">
                <a:sym typeface="Symbol"/>
              </a:rPr>
              <a:t> 	</a:t>
            </a:r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2028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C07F9-48D8-4C3B-A275-D10A3D90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br>
              <a:rPr lang="fr-FR" sz="2800" dirty="0">
                <a:solidFill>
                  <a:schemeClr val="tx1"/>
                </a:solidFill>
              </a:rPr>
            </a:br>
            <a:br>
              <a:rPr lang="fr-FR" sz="2800" dirty="0">
                <a:solidFill>
                  <a:schemeClr val="tx1"/>
                </a:solidFill>
              </a:rPr>
            </a:br>
            <a:r>
              <a:rPr lang="fr-FR" sz="2800" dirty="0">
                <a:solidFill>
                  <a:schemeClr val="accent1"/>
                </a:solidFill>
              </a:rPr>
              <a:t>« Dans la vie…, très souvent tout est une question de bon dosage et de nuance…, </a:t>
            </a:r>
            <a:br>
              <a:rPr lang="fr-FR" sz="2800" dirty="0">
                <a:solidFill>
                  <a:schemeClr val="accent1"/>
                </a:solidFill>
              </a:rPr>
            </a:br>
            <a:r>
              <a:rPr lang="fr-FR" sz="2800" dirty="0">
                <a:solidFill>
                  <a:schemeClr val="accent1"/>
                </a:solidFill>
              </a:rPr>
              <a:t>mais </a:t>
            </a:r>
            <a:br>
              <a:rPr lang="fr-FR" sz="2800" dirty="0">
                <a:solidFill>
                  <a:schemeClr val="accent1"/>
                </a:solidFill>
              </a:rPr>
            </a:br>
            <a:r>
              <a:rPr lang="fr-FR" sz="2800" dirty="0">
                <a:solidFill>
                  <a:schemeClr val="accent1"/>
                </a:solidFill>
              </a:rPr>
              <a:t>ce n’est pas toujours simple…</a:t>
            </a:r>
            <a:br>
              <a:rPr lang="fr-FR" sz="2800" dirty="0">
                <a:solidFill>
                  <a:schemeClr val="accent1"/>
                </a:solidFill>
              </a:rPr>
            </a:br>
            <a:r>
              <a:rPr lang="fr-FR" sz="2800" dirty="0">
                <a:solidFill>
                  <a:schemeClr val="accent1"/>
                </a:solidFill>
              </a:rPr>
              <a:t>Continuons le combat et gardons l’espérance ».</a:t>
            </a:r>
            <a:endParaRPr lang="fr-BE" sz="2800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8B4339-4695-49A5-8078-8D94E40A3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6182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6986"/>
          <a:stretch/>
        </p:blipFill>
        <p:spPr>
          <a:xfrm>
            <a:off x="107504" y="748254"/>
            <a:ext cx="8964488" cy="412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3563888" y="5085184"/>
            <a:ext cx="226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>
                <a:solidFill>
                  <a:srgbClr val="1C1C1C"/>
                </a:solidFill>
                <a:latin typeface="Calibri"/>
              </a:rPr>
              <a:t>Merci pour attention !</a:t>
            </a:r>
            <a:endParaRPr lang="fr-BE" i="1" dirty="0">
              <a:solidFill>
                <a:srgbClr val="1C1C1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sz="3200"/>
              <a:t>SEID (Systemic Exertion Intolarance) </a:t>
            </a:r>
            <a:br>
              <a:rPr lang="fr-BE" sz="3200"/>
            </a:br>
            <a:r>
              <a:rPr lang="fr-BE" sz="3200"/>
              <a:t>ou Intolérance Systémique à l'effort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72816"/>
            <a:ext cx="8632848" cy="396044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fr-BE" b="1"/>
              <a:t>3 symptômes obligatoires</a:t>
            </a:r>
          </a:p>
          <a:p>
            <a:pPr lvl="1">
              <a:buClr>
                <a:srgbClr val="7C8200"/>
              </a:buClr>
              <a:buFont typeface="Wingdings" panose="05000000000000000000" pitchFamily="2" charset="2"/>
              <a:buChar char="§"/>
            </a:pPr>
            <a:r>
              <a:rPr lang="fr-BE"/>
              <a:t>Réduction substance de taux d'activités &gt; 6 mois avec fatigue profonde nouvelle ou à début, bien définie, non liée</a:t>
            </a:r>
            <a:br>
              <a:rPr lang="fr-BE"/>
            </a:br>
            <a:r>
              <a:rPr lang="fr-BE"/>
              <a:t>à des efforts excessifs et non soulagée par le repos</a:t>
            </a:r>
          </a:p>
          <a:p>
            <a:pPr lvl="1">
              <a:buClr>
                <a:srgbClr val="7C8200"/>
              </a:buClr>
              <a:buFont typeface="Wingdings" panose="05000000000000000000" pitchFamily="2" charset="2"/>
              <a:buChar char="§"/>
            </a:pPr>
            <a:r>
              <a:rPr lang="fr-BE">
                <a:solidFill>
                  <a:schemeClr val="accent3"/>
                </a:solidFill>
              </a:rPr>
              <a:t>Malaise post-effort</a:t>
            </a:r>
          </a:p>
          <a:p>
            <a:pPr lvl="1">
              <a:buClr>
                <a:srgbClr val="7C8200"/>
              </a:buClr>
              <a:buFont typeface="Wingdings" panose="05000000000000000000" pitchFamily="2" charset="2"/>
              <a:buChar char="§"/>
            </a:pPr>
            <a:r>
              <a:rPr lang="fr-BE"/>
              <a:t>Sommeil non réparateur</a:t>
            </a:r>
          </a:p>
          <a:p>
            <a:pPr>
              <a:buFont typeface="+mj-lt"/>
              <a:buAutoNum type="arabicPeriod"/>
            </a:pPr>
            <a:r>
              <a:rPr lang="fr-BE"/>
              <a:t>+ altération cognitive</a:t>
            </a:r>
            <a:br>
              <a:rPr lang="fr-BE"/>
            </a:br>
            <a:r>
              <a:rPr lang="fr-BE"/>
              <a:t>+ intolérance à l'orthostatisme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96336" y="5733256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IOM, 2015</a:t>
            </a:r>
            <a:endParaRPr kumimoji="0" lang="fr-BE" sz="1200" b="0" i="1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1ED3F0-1AFE-4289-843C-59079C99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6" y="620688"/>
            <a:ext cx="8604448" cy="46457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3A6ED3-93EE-447A-8050-BFFDCBE0F643}"/>
              </a:ext>
            </a:extLst>
          </p:cNvPr>
          <p:cNvSpPr txBox="1"/>
          <p:nvPr/>
        </p:nvSpPr>
        <p:spPr>
          <a:xfrm>
            <a:off x="5364088" y="555210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+mn-lt"/>
              </a:rPr>
              <a:t>Conseil supérieur de la santé </a:t>
            </a:r>
            <a:endParaRPr lang="fr-BE" sz="1400" i="1" dirty="0">
              <a:latin typeface="+mn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C93A7B5-89CF-4B80-9736-C8D548B14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336" y="6453336"/>
            <a:ext cx="4040088" cy="268139"/>
          </a:xfrm>
        </p:spPr>
        <p:txBody>
          <a:bodyPr/>
          <a:lstStyle/>
          <a:p>
            <a:r>
              <a:rPr lang="fr-BE" dirty="0"/>
              <a:t>Dr Etienne </a:t>
            </a:r>
            <a:r>
              <a:rPr lang="fr-BE" dirty="0" err="1"/>
              <a:t>Masquelier</a:t>
            </a:r>
            <a:r>
              <a:rPr lang="fr-BE" dirty="0"/>
              <a:t> – SFC Charleroi, le 15/10/2022</a:t>
            </a:r>
          </a:p>
        </p:txBody>
      </p:sp>
    </p:spTree>
    <p:extLst>
      <p:ext uri="{BB962C8B-B14F-4D97-AF65-F5344CB8AC3E}">
        <p14:creationId xmlns:p14="http://schemas.microsoft.com/office/powerpoint/2010/main" val="14642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864096"/>
          </a:xfrm>
        </p:spPr>
        <p:txBody>
          <a:bodyPr/>
          <a:lstStyle/>
          <a:p>
            <a:pPr algn="ctr"/>
            <a:r>
              <a:rPr lang="fr-BE" sz="3200"/>
              <a:t>Avis Conseil supérieur de la santé 2020 </a:t>
            </a:r>
            <a:br>
              <a:rPr lang="fr-BE" sz="3200"/>
            </a:br>
            <a:endParaRPr lang="fr-BE" sz="32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9024" y="1700808"/>
            <a:ext cx="8784976" cy="36724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BE" sz="2400"/>
              <a:t>Encéphalomyélite myalgique(EM ) / syndrome de fatigue chronique (SFC)</a:t>
            </a:r>
          </a:p>
          <a:p>
            <a:pPr>
              <a:lnSpc>
                <a:spcPct val="150000"/>
              </a:lnSpc>
            </a:pPr>
            <a:r>
              <a:rPr lang="fr-BE" sz="2400"/>
              <a:t>Classification internationale des maladies (CIM -11)  classée </a:t>
            </a:r>
            <a:br>
              <a:rPr lang="fr-BE" sz="2400"/>
            </a:br>
            <a:r>
              <a:rPr lang="fr-BE" sz="2400"/>
              <a:t>dans la catégorie "Postviral syndromes"  (code 8E 49) </a:t>
            </a:r>
          </a:p>
          <a:p>
            <a:pPr>
              <a:lnSpc>
                <a:spcPct val="150000"/>
              </a:lnSpc>
            </a:pPr>
            <a:r>
              <a:rPr lang="fr-BE" sz="2400"/>
              <a:t>Classée dans la catégorie principale "other disorders of the nervous system"  OMS  2018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24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949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U UCL Namur - Diapositive de titre de présentation">
  <a:themeElements>
    <a:clrScheme name="CHU UCL NAMUR">
      <a:dk1>
        <a:srgbClr val="707173"/>
      </a:dk1>
      <a:lt1>
        <a:sysClr val="window" lastClr="FFFFFF"/>
      </a:lt1>
      <a:dk2>
        <a:srgbClr val="005EA8"/>
      </a:dk2>
      <a:lt2>
        <a:srgbClr val="EEECE1"/>
      </a:lt2>
      <a:accent1>
        <a:srgbClr val="005EA8"/>
      </a:accent1>
      <a:accent2>
        <a:srgbClr val="F29400"/>
      </a:accent2>
      <a:accent3>
        <a:srgbClr val="93117E"/>
      </a:accent3>
      <a:accent4>
        <a:srgbClr val="C9D200"/>
      </a:accent4>
      <a:accent5>
        <a:srgbClr val="E9609B"/>
      </a:accent5>
      <a:accent6>
        <a:srgbClr val="FDC400"/>
      </a:accent6>
      <a:hlink>
        <a:srgbClr val="424745"/>
      </a:hlink>
      <a:folHlink>
        <a:srgbClr val="424745"/>
      </a:folHlink>
    </a:clrScheme>
    <a:fontScheme name="CHU UCL NAMU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HU UCL Namur - Diapositive de titre de chapitre">
  <a:themeElements>
    <a:clrScheme name="CHU UCL NAMUR">
      <a:dk1>
        <a:srgbClr val="707173"/>
      </a:dk1>
      <a:lt1>
        <a:sysClr val="window" lastClr="FFFFFF"/>
      </a:lt1>
      <a:dk2>
        <a:srgbClr val="005EA8"/>
      </a:dk2>
      <a:lt2>
        <a:srgbClr val="EEECE1"/>
      </a:lt2>
      <a:accent1>
        <a:srgbClr val="005EA8"/>
      </a:accent1>
      <a:accent2>
        <a:srgbClr val="F29400"/>
      </a:accent2>
      <a:accent3>
        <a:srgbClr val="93117E"/>
      </a:accent3>
      <a:accent4>
        <a:srgbClr val="C9D200"/>
      </a:accent4>
      <a:accent5>
        <a:srgbClr val="E9609B"/>
      </a:accent5>
      <a:accent6>
        <a:srgbClr val="FDC400"/>
      </a:accent6>
      <a:hlink>
        <a:srgbClr val="424745"/>
      </a:hlink>
      <a:folHlink>
        <a:srgbClr val="4247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HU UCL Namur - Diapositive de titre de sous-chap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U UCL Namur - Diapositive de contenu">
  <a:themeElements>
    <a:clrScheme name="Personnalisé 2">
      <a:dk1>
        <a:srgbClr val="1C1C1C"/>
      </a:dk1>
      <a:lt1>
        <a:sysClr val="window" lastClr="FFFFFF"/>
      </a:lt1>
      <a:dk2>
        <a:srgbClr val="005EA8"/>
      </a:dk2>
      <a:lt2>
        <a:srgbClr val="FFFFFF"/>
      </a:lt2>
      <a:accent1>
        <a:srgbClr val="005EA8"/>
      </a:accent1>
      <a:accent2>
        <a:srgbClr val="F29400"/>
      </a:accent2>
      <a:accent3>
        <a:srgbClr val="93117E"/>
      </a:accent3>
      <a:accent4>
        <a:srgbClr val="C9D200"/>
      </a:accent4>
      <a:accent5>
        <a:srgbClr val="E9609B"/>
      </a:accent5>
      <a:accent6>
        <a:srgbClr val="FDC400"/>
      </a:accent6>
      <a:hlink>
        <a:srgbClr val="005EA8"/>
      </a:hlink>
      <a:folHlink>
        <a:srgbClr val="009EE0"/>
      </a:folHlink>
    </a:clrScheme>
    <a:fontScheme name="CHU UCL NAMU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HU UCL Namur - Diapositive de f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U UCL Namur - Diapositive de contenu">
  <a:themeElements>
    <a:clrScheme name="Personnalisé 2">
      <a:dk1>
        <a:srgbClr val="1C1C1C"/>
      </a:dk1>
      <a:lt1>
        <a:sysClr val="window" lastClr="FFFFFF"/>
      </a:lt1>
      <a:dk2>
        <a:srgbClr val="005EA8"/>
      </a:dk2>
      <a:lt2>
        <a:srgbClr val="FFFFFF"/>
      </a:lt2>
      <a:accent1>
        <a:srgbClr val="005EA8"/>
      </a:accent1>
      <a:accent2>
        <a:srgbClr val="F29400"/>
      </a:accent2>
      <a:accent3>
        <a:srgbClr val="93117E"/>
      </a:accent3>
      <a:accent4>
        <a:srgbClr val="C9D200"/>
      </a:accent4>
      <a:accent5>
        <a:srgbClr val="E9609B"/>
      </a:accent5>
      <a:accent6>
        <a:srgbClr val="FDC400"/>
      </a:accent6>
      <a:hlink>
        <a:srgbClr val="005EA8"/>
      </a:hlink>
      <a:folHlink>
        <a:srgbClr val="009EE0"/>
      </a:folHlink>
    </a:clrScheme>
    <a:fontScheme name="CHU UCL NAMU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CHU UCL Namur - Diapositive de contenu">
  <a:themeElements>
    <a:clrScheme name="Personnalisé 2">
      <a:dk1>
        <a:srgbClr val="1C1C1C"/>
      </a:dk1>
      <a:lt1>
        <a:sysClr val="window" lastClr="FFFFFF"/>
      </a:lt1>
      <a:dk2>
        <a:srgbClr val="005EA8"/>
      </a:dk2>
      <a:lt2>
        <a:srgbClr val="FFFFFF"/>
      </a:lt2>
      <a:accent1>
        <a:srgbClr val="005EA8"/>
      </a:accent1>
      <a:accent2>
        <a:srgbClr val="F29400"/>
      </a:accent2>
      <a:accent3>
        <a:srgbClr val="93117E"/>
      </a:accent3>
      <a:accent4>
        <a:srgbClr val="C9D200"/>
      </a:accent4>
      <a:accent5>
        <a:srgbClr val="E9609B"/>
      </a:accent5>
      <a:accent6>
        <a:srgbClr val="FDC400"/>
      </a:accent6>
      <a:hlink>
        <a:srgbClr val="005EA8"/>
      </a:hlink>
      <a:folHlink>
        <a:srgbClr val="009EE0"/>
      </a:folHlink>
    </a:clrScheme>
    <a:fontScheme name="CHU UCL NAMU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PPT CHU UCL NAMUR</Template>
  <TotalTime>2500</TotalTime>
  <Words>3053</Words>
  <Application>Microsoft Office PowerPoint</Application>
  <PresentationFormat>Affichage à l'écran (4:3)</PresentationFormat>
  <Paragraphs>351</Paragraphs>
  <Slides>77</Slides>
  <Notes>38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77</vt:i4>
      </vt:variant>
    </vt:vector>
  </HeadingPairs>
  <TitlesOfParts>
    <vt:vector size="90" baseType="lpstr">
      <vt:lpstr>Arial</vt:lpstr>
      <vt:lpstr>Calibri</vt:lpstr>
      <vt:lpstr>Courier New</vt:lpstr>
      <vt:lpstr>Tahoma</vt:lpstr>
      <vt:lpstr>Times New Roman</vt:lpstr>
      <vt:lpstr>Wingdings</vt:lpstr>
      <vt:lpstr>CHU UCL Namur - Diapositive de titre de présentation</vt:lpstr>
      <vt:lpstr>CHU UCL Namur - Diapositive de titre de chapitre</vt:lpstr>
      <vt:lpstr>CHU UCL Namur - Diapositive de titre de sous-chapitre</vt:lpstr>
      <vt:lpstr>CHU UCL Namur - Diapositive de contenu</vt:lpstr>
      <vt:lpstr>CHU UCL Namur - Diapositive de fin</vt:lpstr>
      <vt:lpstr>1_CHU UCL Namur - Diapositive de contenu</vt:lpstr>
      <vt:lpstr>2_CHU UCL Namur - Diapositive de contenu</vt:lpstr>
      <vt:lpstr>Le syndrome de fatigue chronique ME/SFC</vt:lpstr>
      <vt:lpstr>   </vt:lpstr>
      <vt:lpstr>Présentation PowerPoint</vt:lpstr>
      <vt:lpstr>Présentation PowerPoint</vt:lpstr>
      <vt:lpstr>Présentation PowerPoint</vt:lpstr>
      <vt:lpstr>Histoire personnelle  et histoire de patients –  Plaidoyer pour l’approche narrative  </vt:lpstr>
      <vt:lpstr>   </vt:lpstr>
      <vt:lpstr>Présentation PowerPoint</vt:lpstr>
      <vt:lpstr>Avis Conseil supérieur de la santé 2020  </vt:lpstr>
      <vt:lpstr>Encéphalomyélite myalgique / syndrome de fatigue chronique.   Avis du conseil supérieur de la santé en 2020  </vt:lpstr>
      <vt:lpstr>EM/ SFC</vt:lpstr>
      <vt:lpstr>Importance d’une approche bio-psycho-sociale pour les EM/SFC</vt:lpstr>
      <vt:lpstr>Présentation PowerPoint</vt:lpstr>
      <vt:lpstr>Etiologie du EM/SFC (1)</vt:lpstr>
      <vt:lpstr>Etiologie du EM/SFC (2)</vt:lpstr>
      <vt:lpstr>Pathogénèse / physiopathologie EM/SFC (1)</vt:lpstr>
      <vt:lpstr>Pathogénèse / physiopathologie EM/SFC (2)</vt:lpstr>
      <vt:lpstr>   </vt:lpstr>
      <vt:lpstr>   </vt:lpstr>
      <vt:lpstr>   </vt:lpstr>
      <vt:lpstr>   </vt:lpstr>
      <vt:lpstr>Diagnostic clinique de EM/SFC</vt:lpstr>
      <vt:lpstr>   </vt:lpstr>
      <vt:lpstr>   </vt:lpstr>
      <vt:lpstr>   </vt:lpstr>
      <vt:lpstr>   </vt:lpstr>
      <vt:lpstr>Outils de mesures de l’impact de l’EM/SFC</vt:lpstr>
      <vt:lpstr>   </vt:lpstr>
      <vt:lpstr>Présentation PowerPoint</vt:lpstr>
      <vt:lpstr>Présentation PowerPoint</vt:lpstr>
      <vt:lpstr>   </vt:lpstr>
      <vt:lpstr>   </vt:lpstr>
      <vt:lpstr>   </vt:lpstr>
      <vt:lpstr>   </vt:lpstr>
      <vt:lpstr>Présentation PowerPoint</vt:lpstr>
      <vt:lpstr>   </vt:lpstr>
      <vt:lpstr>Fibromyalgie :  que peut-on retenir de l'expertise collective de l’INSERM  sur la fibromyalgie ? </vt:lpstr>
      <vt:lpstr>Présentation PowerPoint</vt:lpstr>
      <vt:lpstr>Expertise collective INSERM – Fibromyalgie - 2020</vt:lpstr>
      <vt:lpstr>Présentation PowerPoint</vt:lpstr>
      <vt:lpstr>Présentation PowerPoint</vt:lpstr>
      <vt:lpstr>Présentation PowerPoint</vt:lpstr>
      <vt:lpstr>   </vt:lpstr>
      <vt:lpstr>   </vt:lpstr>
      <vt:lpstr>Présentation PowerPoint</vt:lpstr>
      <vt:lpstr>   </vt:lpstr>
      <vt:lpstr>   </vt:lpstr>
      <vt:lpstr>Importance de la reconnaissance  et du diagnostic dans le syndrome de fibromyalgie</vt:lpstr>
      <vt:lpstr>   </vt:lpstr>
      <vt:lpstr>   </vt:lpstr>
      <vt:lpstr>Présentation PowerPoint</vt:lpstr>
      <vt:lpstr>   </vt:lpstr>
      <vt:lpstr>Présentation PowerPoint</vt:lpstr>
      <vt:lpstr>Présentation PowerPoint</vt:lpstr>
      <vt:lpstr>   </vt:lpstr>
      <vt:lpstr>Présentation PowerPoint</vt:lpstr>
      <vt:lpstr>   </vt:lpstr>
      <vt:lpstr>   </vt:lpstr>
      <vt:lpstr>   </vt:lpstr>
      <vt:lpstr>Présentation PowerPoint</vt:lpstr>
      <vt:lpstr>   </vt:lpstr>
      <vt:lpstr>Exercices et SFC</vt:lpstr>
      <vt:lpstr>Exercices et SFC</vt:lpstr>
      <vt:lpstr>   </vt:lpstr>
      <vt:lpstr>   </vt:lpstr>
      <vt:lpstr>Présentation PowerPoint</vt:lpstr>
      <vt:lpstr>« Previous reviews of adult studies have reported that patients are frustrated about the disputes over the nature of ME/CFS, find regognition by health professionals valuable, resist psychological explanations and strive  to find effective self-management strategies.           Drachler et al.; 2009. -  Mengshoel AM et al.; 2020</vt:lpstr>
      <vt:lpstr>Présentation PowerPoint</vt:lpstr>
      <vt:lpstr>Présentation PowerPoint</vt:lpstr>
      <vt:lpstr>Personal healing does not mereby depend on what happens during therapy  but how therapy becomes an episode in a larger narrative of illness and  recovery experiences »        Hurwitz et al, 2004</vt:lpstr>
      <vt:lpstr>« It seems that patients search to understand how to connect themselves and their lives to a non-comprehensible illness and its fluctuating course ».       Mengshoel AM et al.; 2020</vt:lpstr>
      <vt:lpstr>Présentation PowerPoint</vt:lpstr>
      <vt:lpstr>Présentation PowerPoint</vt:lpstr>
      <vt:lpstr>Syndrome de fatigue chronique : Recommandations du Conseil supérieur de la santé</vt:lpstr>
      <vt:lpstr>  « Dans la vie…, très souvent tout est une question de bon dosage et de nuance…,  mais  ce n’est pas toujours simple… Continuons le combat et gardons l’espérance ».</vt:lpstr>
      <vt:lpstr>Présentation PowerPoint</vt:lpstr>
      <vt:lpstr>SEID (Systemic Exertion Intolarance)  ou Intolérance Systémique à l'effort</vt:lpstr>
    </vt:vector>
  </TitlesOfParts>
  <Company>CHU Dinant Godinne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FORSEILLE Marie</dc:creator>
  <cp:lastModifiedBy>VERBOIS Isabelle</cp:lastModifiedBy>
  <cp:revision>187</cp:revision>
  <cp:lastPrinted>2016-03-04T08:43:28Z</cp:lastPrinted>
  <dcterms:created xsi:type="dcterms:W3CDTF">2015-09-11T11:41:37Z</dcterms:created>
  <dcterms:modified xsi:type="dcterms:W3CDTF">2022-10-14T14:18:32Z</dcterms:modified>
</cp:coreProperties>
</file>